
<file path=[Content_Types].xml><?xml version="1.0" encoding="utf-8"?>
<Types xmlns="http://schemas.openxmlformats.org/package/2006/content-types">
  <Default Extension="gif" ContentType="image/gif"/>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3"/>
  </p:notesMasterIdLst>
  <p:handoutMasterIdLst>
    <p:handoutMasterId r:id="rId14"/>
  </p:handoutMasterIdLst>
  <p:sldIdLst>
    <p:sldId id="258" r:id="rId5"/>
    <p:sldId id="271" r:id="rId6"/>
    <p:sldId id="280" r:id="rId7"/>
    <p:sldId id="274" r:id="rId8"/>
    <p:sldId id="285" r:id="rId9"/>
    <p:sldId id="272" r:id="rId10"/>
    <p:sldId id="284" r:id="rId11"/>
    <p:sldId id="28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567A"/>
    <a:srgbClr val="666666"/>
    <a:srgbClr val="0D1D51"/>
    <a:srgbClr val="0072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7949" autoAdjust="0"/>
  </p:normalViewPr>
  <p:slideViewPr>
    <p:cSldViewPr snapToGrid="0" showGuides="1">
      <p:cViewPr varScale="1">
        <p:scale>
          <a:sx n="112" d="100"/>
          <a:sy n="112" d="100"/>
        </p:scale>
        <p:origin x="1020"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1560" y="-14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AB3EA8-A58D-4C92-A3AB-D271CCC294C7}" type="datetimeFigureOut">
              <a:rPr lang="en-US" smtClean="0"/>
              <a:t>7/15/2021</a:t>
            </a:fld>
            <a:endParaRPr lang="en-US" dirty="0"/>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2A5DE8-F2C4-4DB3-88D1-656DCD59E73E}" type="slidenum">
              <a:rPr lang="en-US" smtClean="0"/>
              <a:t>‹#›</a:t>
            </a:fld>
            <a:endParaRPr lang="en-US" dirty="0"/>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US" noProof="0" smtClean="0"/>
              <a:t>7/15/2021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1</a:t>
            </a:fld>
            <a:endParaRPr lang="en-US" dirty="0"/>
          </a:p>
        </p:txBody>
      </p:sp>
    </p:spTree>
    <p:extLst>
      <p:ext uri="{BB962C8B-B14F-4D97-AF65-F5344CB8AC3E}">
        <p14:creationId xmlns:p14="http://schemas.microsoft.com/office/powerpoint/2010/main" val="3179795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2</a:t>
            </a:fld>
            <a:endParaRPr lang="en-US" dirty="0"/>
          </a:p>
        </p:txBody>
      </p:sp>
    </p:spTree>
    <p:extLst>
      <p:ext uri="{BB962C8B-B14F-4D97-AF65-F5344CB8AC3E}">
        <p14:creationId xmlns:p14="http://schemas.microsoft.com/office/powerpoint/2010/main" val="3880404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3</a:t>
            </a:fld>
            <a:endParaRPr lang="en-US" dirty="0"/>
          </a:p>
        </p:txBody>
      </p:sp>
    </p:spTree>
    <p:extLst>
      <p:ext uri="{BB962C8B-B14F-4D97-AF65-F5344CB8AC3E}">
        <p14:creationId xmlns:p14="http://schemas.microsoft.com/office/powerpoint/2010/main" val="1334120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4</a:t>
            </a:fld>
            <a:endParaRPr lang="en-US" dirty="0"/>
          </a:p>
        </p:txBody>
      </p:sp>
    </p:spTree>
    <p:extLst>
      <p:ext uri="{BB962C8B-B14F-4D97-AF65-F5344CB8AC3E}">
        <p14:creationId xmlns:p14="http://schemas.microsoft.com/office/powerpoint/2010/main" val="179059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5</a:t>
            </a:fld>
            <a:endParaRPr lang="en-US" dirty="0"/>
          </a:p>
        </p:txBody>
      </p:sp>
    </p:spTree>
    <p:extLst>
      <p:ext uri="{BB962C8B-B14F-4D97-AF65-F5344CB8AC3E}">
        <p14:creationId xmlns:p14="http://schemas.microsoft.com/office/powerpoint/2010/main" val="1251057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6</a:t>
            </a:fld>
            <a:endParaRPr lang="en-US" dirty="0"/>
          </a:p>
        </p:txBody>
      </p:sp>
    </p:spTree>
    <p:extLst>
      <p:ext uri="{BB962C8B-B14F-4D97-AF65-F5344CB8AC3E}">
        <p14:creationId xmlns:p14="http://schemas.microsoft.com/office/powerpoint/2010/main" val="1631156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7</a:t>
            </a:fld>
            <a:endParaRPr lang="en-US" noProof="0" dirty="0"/>
          </a:p>
        </p:txBody>
      </p:sp>
    </p:spTree>
    <p:extLst>
      <p:ext uri="{BB962C8B-B14F-4D97-AF65-F5344CB8AC3E}">
        <p14:creationId xmlns:p14="http://schemas.microsoft.com/office/powerpoint/2010/main" val="1535966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8</a:t>
            </a:fld>
            <a:endParaRPr lang="en-US" noProof="0" dirty="0"/>
          </a:p>
        </p:txBody>
      </p:sp>
    </p:spTree>
    <p:extLst>
      <p:ext uri="{BB962C8B-B14F-4D97-AF65-F5344CB8AC3E}">
        <p14:creationId xmlns:p14="http://schemas.microsoft.com/office/powerpoint/2010/main" val="22951242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gif"/><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srcRect/>
          <a:stretch/>
        </p:blipFill>
        <p:spPr>
          <a:xfrm>
            <a:off x="6833600" y="1312605"/>
            <a:ext cx="824048"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srcRect/>
          <a:stretch/>
        </p:blipFill>
        <p:spPr>
          <a:xfrm>
            <a:off x="6833600" y="1844881"/>
            <a:ext cx="824048"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63713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srcRect/>
          <a:stretch/>
        </p:blipFill>
        <p:spPr>
          <a:xfrm>
            <a:off x="10476182" y="391862"/>
            <a:ext cx="824586" cy="67336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dirty="0"/>
              <a:t>Click to edit Master title style</a:t>
            </a:r>
          </a:p>
        </p:txBody>
      </p:sp>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srcRect/>
          <a:stretch/>
        </p:blipFill>
        <p:spPr>
          <a:xfrm>
            <a:off x="10476182" y="391862"/>
            <a:ext cx="824586"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57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srcRect/>
          <a:stretch/>
        </p:blipFill>
        <p:spPr>
          <a:xfrm>
            <a:off x="753295" y="6260507"/>
            <a:ext cx="508112"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4226544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2" name="Picture 11">
            <a:extLst>
              <a:ext uri="{FF2B5EF4-FFF2-40B4-BE49-F238E27FC236}">
                <a16:creationId xmlns:a16="http://schemas.microsoft.com/office/drawing/2014/main" id="{EC2DFD46-BF74-47BA-A496-92ED1979C360}"/>
              </a:ext>
            </a:extLst>
          </p:cNvPr>
          <p:cNvPicPr>
            <a:picLocks noChangeAspect="1"/>
          </p:cNvPicPr>
          <p:nvPr userDrawn="1"/>
        </p:nvPicPr>
        <p:blipFill>
          <a:blip r:embed="rId2"/>
          <a:srcRect/>
          <a:stretch/>
        </p:blipFill>
        <p:spPr>
          <a:xfrm>
            <a:off x="755234" y="6261436"/>
            <a:ext cx="506643" cy="414000"/>
          </a:xfrm>
          <a:prstGeom prst="rect">
            <a:avLst/>
          </a:prstGeom>
        </p:spPr>
      </p:pic>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3789758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a:solidFill>
            <a:srgbClr val="2C567A"/>
          </a:solidFill>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332150F9-14BF-4DCB-884D-49596914C290}"/>
              </a:ext>
            </a:extLst>
          </p:cNvPr>
          <p:cNvPicPr>
            <a:picLocks noChangeAspect="1"/>
          </p:cNvPicPr>
          <p:nvPr userDrawn="1"/>
        </p:nvPicPr>
        <p:blipFill>
          <a:blip r:embed="rId2"/>
          <a:srcRect/>
          <a:stretch/>
        </p:blipFill>
        <p:spPr>
          <a:xfrm>
            <a:off x="755234" y="6261436"/>
            <a:ext cx="506643" cy="414000"/>
          </a:xfrm>
          <a:prstGeom prst="rect">
            <a:avLst/>
          </a:prstGeom>
        </p:spPr>
      </p:pic>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092934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1" name="Picture 20">
            <a:extLst>
              <a:ext uri="{FF2B5EF4-FFF2-40B4-BE49-F238E27FC236}">
                <a16:creationId xmlns:a16="http://schemas.microsoft.com/office/drawing/2014/main" id="{03383C6B-3BE4-4380-AF26-1C21492FCE8A}"/>
              </a:ext>
            </a:extLst>
          </p:cNvPr>
          <p:cNvPicPr>
            <a:picLocks noChangeAspect="1"/>
          </p:cNvPicPr>
          <p:nvPr userDrawn="1"/>
        </p:nvPicPr>
        <p:blipFill>
          <a:blip r:embed="rId2"/>
          <a:srcRect/>
          <a:stretch/>
        </p:blipFill>
        <p:spPr>
          <a:xfrm>
            <a:off x="755234" y="6261436"/>
            <a:ext cx="506643" cy="414000"/>
          </a:xfrm>
          <a:prstGeom prst="rect">
            <a:avLst/>
          </a:prstGeom>
        </p:spPr>
      </p:pic>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461794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8" name="Picture 7">
            <a:extLst>
              <a:ext uri="{FF2B5EF4-FFF2-40B4-BE49-F238E27FC236}">
                <a16:creationId xmlns:a16="http://schemas.microsoft.com/office/drawing/2014/main" id="{06298D65-1027-4897-A948-DCEEF8FC3D98}"/>
              </a:ext>
            </a:extLst>
          </p:cNvPr>
          <p:cNvPicPr>
            <a:picLocks noChangeAspect="1"/>
          </p:cNvPicPr>
          <p:nvPr userDrawn="1"/>
        </p:nvPicPr>
        <p:blipFill>
          <a:blip r:embed="rId2"/>
          <a:srcRect/>
          <a:stretch/>
        </p:blipFill>
        <p:spPr>
          <a:xfrm>
            <a:off x="755234" y="6261436"/>
            <a:ext cx="506643" cy="414000"/>
          </a:xfrm>
          <a:prstGeom prst="rect">
            <a:avLst/>
          </a:prstGeom>
        </p:spPr>
      </p:pic>
    </p:spTree>
    <p:extLst>
      <p:ext uri="{BB962C8B-B14F-4D97-AF65-F5344CB8AC3E}">
        <p14:creationId xmlns:p14="http://schemas.microsoft.com/office/powerpoint/2010/main" val="2107185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91881DEA-0ECB-4310-ADF5-4337ACB4338B}"/>
              </a:ext>
            </a:extLst>
          </p:cNvPr>
          <p:cNvPicPr>
            <a:picLocks noChangeAspect="1"/>
          </p:cNvPicPr>
          <p:nvPr userDrawn="1"/>
        </p:nvPicPr>
        <p:blipFill>
          <a:blip r:embed="rId2"/>
          <a:srcRect/>
          <a:stretch/>
        </p:blipFill>
        <p:spPr>
          <a:xfrm>
            <a:off x="755234" y="6261436"/>
            <a:ext cx="506643" cy="414000"/>
          </a:xfrm>
          <a:prstGeom prst="rect">
            <a:avLst/>
          </a:prstGeom>
        </p:spPr>
      </p:pic>
    </p:spTree>
    <p:extLst>
      <p:ext uri="{BB962C8B-B14F-4D97-AF65-F5344CB8AC3E}">
        <p14:creationId xmlns:p14="http://schemas.microsoft.com/office/powerpoint/2010/main" val="3025310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srcRect/>
          <a:stretch/>
        </p:blipFill>
        <p:spPr>
          <a:xfrm>
            <a:off x="10476182" y="391862"/>
            <a:ext cx="824586"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srcRect/>
          <a:stretch/>
        </p:blipFill>
        <p:spPr>
          <a:xfrm>
            <a:off x="753295" y="6260507"/>
            <a:ext cx="508112"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dirty="0"/>
              <a:t>Click icon to add picture</a:t>
            </a:r>
          </a:p>
        </p:txBody>
      </p:sp>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srcRect/>
          <a:stretch/>
        </p:blipFill>
        <p:spPr>
          <a:xfrm>
            <a:off x="755234" y="6261436"/>
            <a:ext cx="506643" cy="414000"/>
          </a:xfrm>
          <a:prstGeom prst="rect">
            <a:avLst/>
          </a:prstGeom>
        </p:spPr>
      </p:pic>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a:solidFill>
            <a:srgbClr val="2C567A"/>
          </a:solidFill>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dirty="0"/>
              <a:t>Click icon to add picture</a:t>
            </a:r>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169620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srcRect/>
          <a:stretch/>
        </p:blipFill>
        <p:spPr>
          <a:xfrm>
            <a:off x="755234" y="6261436"/>
            <a:ext cx="506643"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dirty="0"/>
              <a:t>Click icon to add picture</a:t>
            </a:r>
          </a:p>
        </p:txBody>
      </p:sp>
    </p:spTree>
    <p:extLst>
      <p:ext uri="{BB962C8B-B14F-4D97-AF65-F5344CB8AC3E}">
        <p14:creationId xmlns:p14="http://schemas.microsoft.com/office/powerpoint/2010/main" val="19699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srcRect/>
          <a:stretch/>
        </p:blipFill>
        <p:spPr>
          <a:xfrm>
            <a:off x="755234" y="6261436"/>
            <a:ext cx="506643"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dirty="0"/>
              <a:t>Click icon to add picture</a:t>
            </a:r>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174103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srcRect/>
          <a:stretch/>
        </p:blipFill>
        <p:spPr>
          <a:xfrm>
            <a:off x="755234" y="6261436"/>
            <a:ext cx="506643"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89140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srcRect/>
          <a:stretch/>
        </p:blipFill>
        <p:spPr>
          <a:xfrm>
            <a:off x="755234" y="6261436"/>
            <a:ext cx="506643"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Tree>
    <p:extLst>
      <p:ext uri="{BB962C8B-B14F-4D97-AF65-F5344CB8AC3E}">
        <p14:creationId xmlns:p14="http://schemas.microsoft.com/office/powerpoint/2010/main" val="156476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srcRect/>
          <a:stretch/>
        </p:blipFill>
        <p:spPr>
          <a:xfrm>
            <a:off x="755234" y="6261436"/>
            <a:ext cx="506643"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Tree>
    <p:extLst>
      <p:ext uri="{BB962C8B-B14F-4D97-AF65-F5344CB8AC3E}">
        <p14:creationId xmlns:p14="http://schemas.microsoft.com/office/powerpoint/2010/main" val="387650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7/15/2021</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xml"/><Relationship Id="rId7" Type="http://schemas.openxmlformats.org/officeDocument/2006/relationships/image" Target="../media/image11.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9.jpg"/><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1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slideLayout" Target="../slideLayouts/slideLayout9.xml"/><Relationship Id="rId7" Type="http://schemas.openxmlformats.org/officeDocument/2006/relationships/image" Target="../media/image17.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9.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6.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1.xml"/><Relationship Id="rId7" Type="http://schemas.openxmlformats.org/officeDocument/2006/relationships/hyperlink" Target="mailto:ClientSupport@applyists.com"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applyists.com/tuition-discount-network/" TargetMode="External"/><Relationship Id="rId5" Type="http://schemas.openxmlformats.org/officeDocument/2006/relationships/image" Target="../media/image24.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www.applyists.com/tuition-discount-network/" TargetMode="External"/><Relationship Id="rId5" Type="http://schemas.openxmlformats.org/officeDocument/2006/relationships/image" Target="../media/image25.jp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08B8-3DB3-4637-AE23-B8DB96D9FCEC}"/>
              </a:ext>
            </a:extLst>
          </p:cNvPr>
          <p:cNvSpPr>
            <a:spLocks noGrp="1"/>
          </p:cNvSpPr>
          <p:nvPr>
            <p:ph type="ctrTitle"/>
          </p:nvPr>
        </p:nvSpPr>
        <p:spPr>
          <a:xfrm>
            <a:off x="6343650" y="2173288"/>
            <a:ext cx="5143500" cy="2090808"/>
          </a:xfrm>
        </p:spPr>
        <p:txBody>
          <a:bodyPr anchor="b">
            <a:normAutofit/>
          </a:bodyPr>
          <a:lstStyle/>
          <a:p>
            <a:r>
              <a:rPr lang="en-US" sz="4600" dirty="0"/>
              <a:t>Tuition Discount Network</a:t>
            </a:r>
          </a:p>
        </p:txBody>
      </p:sp>
      <p:sp>
        <p:nvSpPr>
          <p:cNvPr id="3" name="Subtitle 2">
            <a:extLst>
              <a:ext uri="{FF2B5EF4-FFF2-40B4-BE49-F238E27FC236}">
                <a16:creationId xmlns:a16="http://schemas.microsoft.com/office/drawing/2014/main" id="{2198AA37-E298-4CD8-9F0F-2123ACFD9653}"/>
              </a:ext>
            </a:extLst>
          </p:cNvPr>
          <p:cNvSpPr>
            <a:spLocks noGrp="1"/>
          </p:cNvSpPr>
          <p:nvPr>
            <p:ph type="subTitle" idx="1"/>
          </p:nvPr>
        </p:nvSpPr>
        <p:spPr>
          <a:xfrm>
            <a:off x="6343650" y="4279971"/>
            <a:ext cx="5143500" cy="503167"/>
          </a:xfrm>
        </p:spPr>
        <p:txBody>
          <a:bodyPr>
            <a:normAutofit/>
          </a:bodyPr>
          <a:lstStyle/>
          <a:p>
            <a:r>
              <a:rPr lang="en-US" dirty="0"/>
              <a:t>Client Appreciation Week 2021</a:t>
            </a:r>
          </a:p>
        </p:txBody>
      </p:sp>
      <p:pic>
        <p:nvPicPr>
          <p:cNvPr id="10" name="Picture Placeholder 9" descr="Person raising hand">
            <a:extLst>
              <a:ext uri="{FF2B5EF4-FFF2-40B4-BE49-F238E27FC236}">
                <a16:creationId xmlns:a16="http://schemas.microsoft.com/office/drawing/2014/main" id="{ABD7F97D-15E8-4032-B615-0562046B7542}"/>
              </a:ext>
            </a:extLst>
          </p:cNvPr>
          <p:cNvPicPr>
            <a:picLocks noGrp="1" noChangeAspect="1"/>
          </p:cNvPicPr>
          <p:nvPr>
            <p:ph type="pic" sz="quarter" idx="10"/>
          </p:nvPr>
        </p:nvPicPr>
        <p:blipFill>
          <a:blip r:embed="rId5"/>
          <a:srcRect l="16667" r="16667"/>
          <a:stretch/>
        </p:blipFill>
        <p:spPr>
          <a:xfrm>
            <a:off x="710812" y="728545"/>
            <a:ext cx="5305661" cy="5305661"/>
          </a:xfrm>
          <a:noFill/>
        </p:spPr>
      </p:pic>
      <p:pic>
        <p:nvPicPr>
          <p:cNvPr id="9" name="Audio 8">
            <a:hlinkClick r:id="" action="ppaction://media"/>
            <a:extLst>
              <a:ext uri="{FF2B5EF4-FFF2-40B4-BE49-F238E27FC236}">
                <a16:creationId xmlns:a16="http://schemas.microsoft.com/office/drawing/2014/main" id="{C56FF326-043F-463A-AB68-7049259F99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67172060"/>
      </p:ext>
    </p:extLst>
  </p:cSld>
  <p:clrMapOvr>
    <a:masterClrMapping/>
  </p:clrMapOvr>
  <mc:AlternateContent xmlns:mc="http://schemas.openxmlformats.org/markup-compatibility/2006">
    <mc:Choice xmlns:p14="http://schemas.microsoft.com/office/powerpoint/2010/main" Requires="p14">
      <p:transition spd="slow" p14:dur="2000" advTm="9901"/>
    </mc:Choice>
    <mc:Fallback>
      <p:transition spd="slow" advTm="9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B985D-7833-4E74-AA1C-E9A4BC3CC6D1}"/>
              </a:ext>
            </a:extLst>
          </p:cNvPr>
          <p:cNvSpPr>
            <a:spLocks noGrp="1"/>
          </p:cNvSpPr>
          <p:nvPr>
            <p:ph type="title"/>
          </p:nvPr>
        </p:nvSpPr>
        <p:spPr/>
        <p:txBody>
          <a:bodyPr/>
          <a:lstStyle/>
          <a:p>
            <a:r>
              <a:rPr lang="en-US" dirty="0"/>
              <a:t>What is the tuition discount network (TDN)?</a:t>
            </a:r>
          </a:p>
        </p:txBody>
      </p:sp>
      <p:sp>
        <p:nvSpPr>
          <p:cNvPr id="3" name="Content Placeholder 2">
            <a:extLst>
              <a:ext uri="{FF2B5EF4-FFF2-40B4-BE49-F238E27FC236}">
                <a16:creationId xmlns:a16="http://schemas.microsoft.com/office/drawing/2014/main" id="{09548D1D-2547-44FC-BACD-2BCD769E2662}"/>
              </a:ext>
            </a:extLst>
          </p:cNvPr>
          <p:cNvSpPr>
            <a:spLocks noGrp="1"/>
          </p:cNvSpPr>
          <p:nvPr>
            <p:ph idx="1"/>
          </p:nvPr>
        </p:nvSpPr>
        <p:spPr/>
        <p:txBody>
          <a:bodyPr>
            <a:normAutofit/>
          </a:bodyPr>
          <a:lstStyle/>
          <a:p>
            <a:r>
              <a:rPr lang="en-US" sz="1600" dirty="0"/>
              <a:t>A network of colleges and universities who offer reduced tuition rates and other benefits to participants of scholarship and tuition programs that we manage. </a:t>
            </a:r>
          </a:p>
          <a:p>
            <a:endParaRPr lang="en-US" sz="1600" b="1" i="1" u="sng" dirty="0"/>
          </a:p>
          <a:p>
            <a:r>
              <a:rPr lang="en-US" sz="1600" b="1" i="1" u="sng" dirty="0"/>
              <a:t>ALL</a:t>
            </a:r>
            <a:r>
              <a:rPr lang="en-US" sz="1600" dirty="0"/>
              <a:t> ISTS program participants are </a:t>
            </a:r>
            <a:br>
              <a:rPr lang="en-US" sz="1600" dirty="0"/>
            </a:br>
            <a:r>
              <a:rPr lang="en-US" sz="1600" dirty="0"/>
              <a:t>eligible for discounts; this includes applicants for scholarships </a:t>
            </a:r>
            <a:r>
              <a:rPr lang="en-US" dirty="0"/>
              <a:t>who</a:t>
            </a:r>
            <a:r>
              <a:rPr lang="en-US" sz="1600" dirty="0"/>
              <a:t> </a:t>
            </a:r>
            <a:br>
              <a:rPr lang="en-US" sz="1600" dirty="0"/>
            </a:br>
            <a:r>
              <a:rPr lang="en-US" sz="1600" i="1" dirty="0"/>
              <a:t>did not receive an award.</a:t>
            </a:r>
            <a:endParaRPr lang="en-US" sz="1400" dirty="0"/>
          </a:p>
        </p:txBody>
      </p:sp>
      <p:pic>
        <p:nvPicPr>
          <p:cNvPr id="22" name="Picture Placeholder 21" descr="Lesbian couple taking selfie">
            <a:extLst>
              <a:ext uri="{FF2B5EF4-FFF2-40B4-BE49-F238E27FC236}">
                <a16:creationId xmlns:a16="http://schemas.microsoft.com/office/drawing/2014/main" id="{900B31E0-725B-4414-BD86-F34DA104673A}"/>
              </a:ext>
            </a:extLst>
          </p:cNvPr>
          <p:cNvPicPr>
            <a:picLocks noGrp="1" noChangeAspect="1"/>
          </p:cNvPicPr>
          <p:nvPr>
            <p:ph type="pic" sz="quarter" idx="13"/>
          </p:nvPr>
        </p:nvPicPr>
        <p:blipFill>
          <a:blip r:embed="rId5"/>
          <a:srcRect/>
          <a:stretch/>
        </p:blipFill>
        <p:spPr>
          <a:xfrm>
            <a:off x="3883819" y="2289030"/>
            <a:ext cx="4424362" cy="2949574"/>
          </a:xfrm>
        </p:spPr>
      </p:pic>
      <p:pic>
        <p:nvPicPr>
          <p:cNvPr id="85" name="Picture Placeholder 84" descr="Piggy Bank with solid fill">
            <a:extLst>
              <a:ext uri="{FF2B5EF4-FFF2-40B4-BE49-F238E27FC236}">
                <a16:creationId xmlns:a16="http://schemas.microsoft.com/office/drawing/2014/main" id="{65FBD7DF-30E8-9042-8A0D-0F64C33E0B41}"/>
              </a:ext>
            </a:extLst>
          </p:cNvPr>
          <p:cNvPicPr>
            <a:picLocks noGrp="1" noChangeAspect="1"/>
          </p:cNvPicPr>
          <p:nvPr>
            <p:ph type="pic" sz="quarter" idx="19"/>
          </p:nvPr>
        </p:nvPicPr>
        <p:blipFill>
          <a:blip r:embed="rId6">
            <a:extLst>
              <a:ext uri="{96DAC541-7B7A-43D3-8B79-37D633B846F1}">
                <asvg:svgBlip xmlns:asvg="http://schemas.microsoft.com/office/drawing/2016/SVG/main" r:embed="rId7"/>
              </a:ext>
            </a:extLst>
          </a:blip>
          <a:srcRect/>
          <a:stretch/>
        </p:blipFill>
        <p:spPr>
          <a:xfrm>
            <a:off x="9998318" y="1988373"/>
            <a:ext cx="502873" cy="502873"/>
          </a:xfrm>
        </p:spPr>
      </p:pic>
      <p:sp>
        <p:nvSpPr>
          <p:cNvPr id="8" name="Content Placeholder 7">
            <a:extLst>
              <a:ext uri="{FF2B5EF4-FFF2-40B4-BE49-F238E27FC236}">
                <a16:creationId xmlns:a16="http://schemas.microsoft.com/office/drawing/2014/main" id="{D78F2DCC-A50E-40A1-81F9-70371D4AA42F}"/>
              </a:ext>
            </a:extLst>
          </p:cNvPr>
          <p:cNvSpPr>
            <a:spLocks noGrp="1"/>
          </p:cNvSpPr>
          <p:nvPr>
            <p:ph idx="16"/>
          </p:nvPr>
        </p:nvSpPr>
        <p:spPr/>
        <p:txBody>
          <a:bodyPr/>
          <a:lstStyle/>
          <a:p>
            <a:r>
              <a:rPr lang="en-US" dirty="0"/>
              <a:t>Value-Add Service</a:t>
            </a:r>
          </a:p>
        </p:txBody>
      </p:sp>
      <p:sp>
        <p:nvSpPr>
          <p:cNvPr id="6" name="Content Placeholder 5">
            <a:extLst>
              <a:ext uri="{FF2B5EF4-FFF2-40B4-BE49-F238E27FC236}">
                <a16:creationId xmlns:a16="http://schemas.microsoft.com/office/drawing/2014/main" id="{5CD639B0-7991-4B2B-9E50-32064EB91255}"/>
              </a:ext>
            </a:extLst>
          </p:cNvPr>
          <p:cNvSpPr>
            <a:spLocks noGrp="1"/>
          </p:cNvSpPr>
          <p:nvPr>
            <p:ph idx="14"/>
          </p:nvPr>
        </p:nvSpPr>
        <p:spPr/>
        <p:txBody>
          <a:bodyPr>
            <a:noAutofit/>
          </a:bodyPr>
          <a:lstStyle/>
          <a:p>
            <a:r>
              <a:rPr lang="en-US" dirty="0"/>
              <a:t>ISTS provides and maintains the TDN </a:t>
            </a:r>
            <a:br>
              <a:rPr lang="en-US" dirty="0"/>
            </a:br>
            <a:r>
              <a:rPr lang="en-US" i="1" dirty="0"/>
              <a:t>free of charge</a:t>
            </a:r>
            <a:r>
              <a:rPr lang="en-US" dirty="0"/>
              <a:t> to all clients to help their participants stretch their education dollars.</a:t>
            </a:r>
          </a:p>
          <a:p>
            <a:pPr algn="l"/>
            <a:endParaRPr lang="en-US" b="0" i="0" u="none" strike="noStrike" baseline="0" dirty="0">
              <a:solidFill>
                <a:srgbClr val="000000"/>
              </a:solidFill>
              <a:latin typeface="Calibri" panose="020F0502020204030204" pitchFamily="34" charset="0"/>
            </a:endParaRPr>
          </a:p>
          <a:p>
            <a:r>
              <a:rPr lang="en-US" b="0" i="0" u="none" strike="noStrike" baseline="0" dirty="0">
                <a:solidFill>
                  <a:srgbClr val="000000"/>
                </a:solidFill>
                <a:latin typeface="Calibri" panose="020F0502020204030204" pitchFamily="34" charset="0"/>
              </a:rPr>
              <a:t>ISTS Account Management works year-round to grow the network and can contact schools currently utilized by a client that are not in ISTS' network to negotiate discounts. </a:t>
            </a:r>
            <a:endParaRPr lang="en-US" dirty="0"/>
          </a:p>
        </p:txBody>
      </p:sp>
      <p:sp>
        <p:nvSpPr>
          <p:cNvPr id="4" name="Slide Number Placeholder 3">
            <a:extLst>
              <a:ext uri="{FF2B5EF4-FFF2-40B4-BE49-F238E27FC236}">
                <a16:creationId xmlns:a16="http://schemas.microsoft.com/office/drawing/2014/main" id="{1B5E3677-5FC4-4712-BA70-5DBE574539E2}"/>
              </a:ext>
            </a:extLst>
          </p:cNvPr>
          <p:cNvSpPr>
            <a:spLocks noGrp="1"/>
          </p:cNvSpPr>
          <p:nvPr>
            <p:ph type="sldNum" sz="quarter" idx="12"/>
          </p:nvPr>
        </p:nvSpPr>
        <p:spPr/>
        <p:txBody>
          <a:bodyPr/>
          <a:lstStyle/>
          <a:p>
            <a:fld id="{9EC71654-96A5-4280-94F3-931C61A9F92C}" type="slidenum">
              <a:rPr lang="en-US" smtClean="0"/>
              <a:pPr/>
              <a:t>2</a:t>
            </a:fld>
            <a:endParaRPr lang="en-US" dirty="0"/>
          </a:p>
        </p:txBody>
      </p:sp>
      <p:sp>
        <p:nvSpPr>
          <p:cNvPr id="9" name="Content Placeholder 8">
            <a:extLst>
              <a:ext uri="{FF2B5EF4-FFF2-40B4-BE49-F238E27FC236}">
                <a16:creationId xmlns:a16="http://schemas.microsoft.com/office/drawing/2014/main" id="{7008F782-F20B-4B8A-895D-15B0848ACC92}"/>
              </a:ext>
            </a:extLst>
          </p:cNvPr>
          <p:cNvSpPr>
            <a:spLocks noGrp="1"/>
          </p:cNvSpPr>
          <p:nvPr>
            <p:ph idx="15"/>
          </p:nvPr>
        </p:nvSpPr>
        <p:spPr/>
        <p:txBody>
          <a:bodyPr/>
          <a:lstStyle/>
          <a:p>
            <a:r>
              <a:rPr lang="en-US" dirty="0"/>
              <a:t>Accredited Colleges</a:t>
            </a:r>
          </a:p>
        </p:txBody>
      </p:sp>
      <p:pic>
        <p:nvPicPr>
          <p:cNvPr id="13" name="Picture Placeholder 12" descr="Schoolhouse with solid fill">
            <a:extLst>
              <a:ext uri="{FF2B5EF4-FFF2-40B4-BE49-F238E27FC236}">
                <a16:creationId xmlns:a16="http://schemas.microsoft.com/office/drawing/2014/main" id="{82970397-4C86-4E79-A720-D26493A4DD6F}"/>
              </a:ext>
            </a:extLst>
          </p:cNvPr>
          <p:cNvPicPr>
            <a:picLocks noGrp="1" noChangeAspect="1"/>
          </p:cNvPicPr>
          <p:nvPr>
            <p:ph type="pic" sz="quarter" idx="17"/>
          </p:nvPr>
        </p:nvPicPr>
        <p:blipFill>
          <a:blip r:embed="rId8">
            <a:extLst>
              <a:ext uri="{96DAC541-7B7A-43D3-8B79-37D633B846F1}">
                <asvg:svgBlip xmlns:asvg="http://schemas.microsoft.com/office/drawing/2016/SVG/main" r:embed="rId9"/>
              </a:ext>
            </a:extLst>
          </a:blip>
          <a:srcRect t="158" b="158"/>
          <a:stretch>
            <a:fillRect/>
          </a:stretch>
        </p:blipFill>
        <p:spPr>
          <a:xfrm>
            <a:off x="1643847" y="1903493"/>
            <a:ext cx="595373" cy="595373"/>
          </a:xfrm>
        </p:spPr>
      </p:pic>
      <p:pic>
        <p:nvPicPr>
          <p:cNvPr id="14" name="Audio 13">
            <a:hlinkClick r:id="" action="ppaction://media"/>
            <a:extLst>
              <a:ext uri="{FF2B5EF4-FFF2-40B4-BE49-F238E27FC236}">
                <a16:creationId xmlns:a16="http://schemas.microsoft.com/office/drawing/2014/main" id="{7C8C4739-DA7C-4BFC-B471-3D79CFC1F1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60269255"/>
      </p:ext>
    </p:extLst>
  </p:cSld>
  <p:clrMapOvr>
    <a:masterClrMapping/>
  </p:clrMapOvr>
  <mc:AlternateContent xmlns:mc="http://schemas.openxmlformats.org/markup-compatibility/2006">
    <mc:Choice xmlns:p14="http://schemas.microsoft.com/office/powerpoint/2010/main" Requires="p14">
      <p:transition spd="slow" p14:dur="2000" advTm="36674"/>
    </mc:Choice>
    <mc:Fallback>
      <p:transition spd="slow" advTm="36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Woman holding white mug">
            <a:extLst>
              <a:ext uri="{FF2B5EF4-FFF2-40B4-BE49-F238E27FC236}">
                <a16:creationId xmlns:a16="http://schemas.microsoft.com/office/drawing/2014/main" id="{29305ED8-D39E-4A20-A7CB-7EC58B3E325D}"/>
              </a:ext>
            </a:extLst>
          </p:cNvPr>
          <p:cNvPicPr>
            <a:picLocks noGrp="1" noChangeAspect="1"/>
          </p:cNvPicPr>
          <p:nvPr>
            <p:ph type="pic" idx="1"/>
          </p:nvPr>
        </p:nvPicPr>
        <p:blipFill rotWithShape="1">
          <a:blip r:embed="rId5"/>
          <a:srcRect l="15341" r="17908" b="-2"/>
          <a:stretch/>
        </p:blipFill>
        <p:spPr>
          <a:xfrm>
            <a:off x="6262255" y="776169"/>
            <a:ext cx="5273963" cy="5305662"/>
          </a:xfrm>
          <a:noFill/>
        </p:spPr>
      </p:pic>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839788" y="457200"/>
            <a:ext cx="3932237" cy="1600200"/>
          </a:xfrm>
        </p:spPr>
        <p:txBody>
          <a:bodyPr anchor="t">
            <a:normAutofit/>
          </a:bodyPr>
          <a:lstStyle/>
          <a:p>
            <a:br>
              <a:rPr lang="en-US" b="1" dirty="0"/>
            </a:br>
            <a:r>
              <a:rPr lang="en-US" b="1" dirty="0"/>
              <a:t>TDN PROGRAMS</a:t>
            </a:r>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type="body" sz="half" idx="2"/>
          </p:nvPr>
        </p:nvSpPr>
        <p:spPr>
          <a:xfrm>
            <a:off x="839788" y="2057400"/>
            <a:ext cx="3932237" cy="3811588"/>
          </a:xfrm>
        </p:spPr>
        <p:txBody>
          <a:bodyPr>
            <a:normAutofit/>
          </a:bodyPr>
          <a:lstStyle/>
          <a:p>
            <a:pPr marL="285750" indent="-285750">
              <a:buFont typeface="Arial" panose="020B0604020202020204" pitchFamily="34" charset="0"/>
              <a:buChar char="•"/>
            </a:pPr>
            <a:r>
              <a:rPr lang="en-US" sz="2000" dirty="0"/>
              <a:t>100+ school options</a:t>
            </a:r>
          </a:p>
          <a:p>
            <a:pPr marL="285750" indent="-285750">
              <a:buFont typeface="Arial" panose="020B0604020202020204" pitchFamily="34" charset="0"/>
              <a:buChar char="•"/>
            </a:pPr>
            <a:r>
              <a:rPr lang="en-US" sz="2000" dirty="0"/>
              <a:t>Comprehensive array of majors and courses of study</a:t>
            </a:r>
          </a:p>
          <a:p>
            <a:pPr marL="285750" indent="-285750">
              <a:buFont typeface="Arial" panose="020B0604020202020204" pitchFamily="34" charset="0"/>
              <a:buChar char="•"/>
            </a:pPr>
            <a:r>
              <a:rPr lang="en-US" sz="2000" dirty="0"/>
              <a:t>All degree types from certificate to graduate degrees</a:t>
            </a:r>
          </a:p>
          <a:p>
            <a:pPr marL="285750" indent="-285750">
              <a:buFont typeface="Arial" panose="020B0604020202020204" pitchFamily="34" charset="0"/>
              <a:buChar char="•"/>
            </a:pPr>
            <a:r>
              <a:rPr lang="en-US" sz="2000" dirty="0"/>
              <a:t>Online and on-campus, flexible formats for every type of learner</a:t>
            </a:r>
          </a:p>
          <a:p>
            <a:pPr marL="285750" indent="-285750">
              <a:buFont typeface="Arial" panose="020B0604020202020204" pitchFamily="34" charset="0"/>
              <a:buChar char="•"/>
            </a:pPr>
            <a:r>
              <a:rPr lang="en-US" sz="2000" dirty="0"/>
              <a:t>Some schools even extend their offer to the participant’s </a:t>
            </a:r>
            <a:r>
              <a:rPr lang="en-US" sz="2000" i="1" dirty="0"/>
              <a:t>family!</a:t>
            </a:r>
            <a:endParaRPr lang="en-US" sz="1800" dirty="0"/>
          </a:p>
          <a:p>
            <a:pPr marL="0" indent="0">
              <a:buNone/>
            </a:pPr>
            <a:endParaRPr lang="en-US" dirty="0"/>
          </a:p>
          <a:p>
            <a:pPr marL="0" indent="0">
              <a:buNone/>
            </a:pPr>
            <a:endParaRPr lang="en-US" dirty="0"/>
          </a:p>
        </p:txBody>
      </p:sp>
      <p:sp>
        <p:nvSpPr>
          <p:cNvPr id="4" name="Slide Number Placeholder 3" hidden="1">
            <a:extLst>
              <a:ext uri="{FF2B5EF4-FFF2-40B4-BE49-F238E27FC236}">
                <a16:creationId xmlns:a16="http://schemas.microsoft.com/office/drawing/2014/main" id="{0BDDBFEE-BC50-46CF-AB8F-D145B99B57A6}"/>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smtClean="0"/>
              <a:pPr>
                <a:spcAft>
                  <a:spcPts val="600"/>
                </a:spcAft>
              </a:pPr>
              <a:t>3</a:t>
            </a:fld>
            <a:endParaRPr lang="en-US" dirty="0"/>
          </a:p>
        </p:txBody>
      </p:sp>
      <p:pic>
        <p:nvPicPr>
          <p:cNvPr id="8" name="Audio 7">
            <a:hlinkClick r:id="" action="ppaction://media"/>
            <a:extLst>
              <a:ext uri="{FF2B5EF4-FFF2-40B4-BE49-F238E27FC236}">
                <a16:creationId xmlns:a16="http://schemas.microsoft.com/office/drawing/2014/main" id="{6C1CE0CE-1822-4D68-B6F8-9167FAAA38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34903144"/>
      </p:ext>
    </p:extLst>
  </p:cSld>
  <p:clrMapOvr>
    <a:masterClrMapping/>
  </p:clrMapOvr>
  <mc:AlternateContent xmlns:mc="http://schemas.openxmlformats.org/markup-compatibility/2006">
    <mc:Choice xmlns:p14="http://schemas.microsoft.com/office/powerpoint/2010/main" Requires="p14">
      <p:transition spd="slow" p14:dur="2000" advTm="52974"/>
    </mc:Choice>
    <mc:Fallback>
      <p:transition spd="slow" advTm="52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FCA16-8D78-4A87-9023-708458E3A4F3}"/>
              </a:ext>
            </a:extLst>
          </p:cNvPr>
          <p:cNvSpPr>
            <a:spLocks noGrp="1"/>
          </p:cNvSpPr>
          <p:nvPr>
            <p:ph type="title"/>
          </p:nvPr>
        </p:nvSpPr>
        <p:spPr/>
        <p:txBody>
          <a:bodyPr/>
          <a:lstStyle/>
          <a:p>
            <a:r>
              <a:rPr lang="en-US" dirty="0"/>
              <a:t>Industry Trends: </a:t>
            </a:r>
            <a:r>
              <a:rPr lang="en-US" sz="4000" dirty="0"/>
              <a:t>100</a:t>
            </a:r>
            <a:r>
              <a:rPr lang="en-US" dirty="0"/>
              <a:t>% Tuition Grants</a:t>
            </a:r>
          </a:p>
        </p:txBody>
      </p:sp>
      <p:pic>
        <p:nvPicPr>
          <p:cNvPr id="17" name="Picture Placeholder 16" descr="Student looking in microscope in science room">
            <a:extLst>
              <a:ext uri="{FF2B5EF4-FFF2-40B4-BE49-F238E27FC236}">
                <a16:creationId xmlns:a16="http://schemas.microsoft.com/office/drawing/2014/main" id="{CBB1FBB7-8048-6F41-A39C-61BDC2D38BFE}"/>
              </a:ext>
            </a:extLst>
          </p:cNvPr>
          <p:cNvPicPr>
            <a:picLocks noGrp="1" noChangeAspect="1"/>
          </p:cNvPicPr>
          <p:nvPr>
            <p:ph type="pic" sz="quarter" idx="13"/>
          </p:nvPr>
        </p:nvPicPr>
        <p:blipFill>
          <a:blip r:embed="rId5"/>
          <a:srcRect/>
          <a:stretch/>
        </p:blipFill>
        <p:spPr>
          <a:xfrm>
            <a:off x="9648155" y="1888395"/>
            <a:ext cx="1430337" cy="1430337"/>
          </a:xfrm>
        </p:spPr>
      </p:pic>
      <p:sp>
        <p:nvSpPr>
          <p:cNvPr id="9" name="Content Placeholder 8">
            <a:extLst>
              <a:ext uri="{FF2B5EF4-FFF2-40B4-BE49-F238E27FC236}">
                <a16:creationId xmlns:a16="http://schemas.microsoft.com/office/drawing/2014/main" id="{D66C6D21-6780-4D8A-9B6F-582E0BD2DC2E}"/>
              </a:ext>
            </a:extLst>
          </p:cNvPr>
          <p:cNvSpPr>
            <a:spLocks noGrp="1"/>
          </p:cNvSpPr>
          <p:nvPr>
            <p:ph idx="17"/>
          </p:nvPr>
        </p:nvSpPr>
        <p:spPr/>
        <p:txBody>
          <a:bodyPr/>
          <a:lstStyle/>
          <a:p>
            <a:pPr hangingPunct="0">
              <a:lnSpc>
                <a:spcPct val="125000"/>
              </a:lnSpc>
            </a:pPr>
            <a:r>
              <a:rPr lang="en-US" sz="1600" b="1" dirty="0"/>
              <a:t>What are they?</a:t>
            </a:r>
          </a:p>
        </p:txBody>
      </p:sp>
      <p:sp>
        <p:nvSpPr>
          <p:cNvPr id="8" name="Content Placeholder 7">
            <a:extLst>
              <a:ext uri="{FF2B5EF4-FFF2-40B4-BE49-F238E27FC236}">
                <a16:creationId xmlns:a16="http://schemas.microsoft.com/office/drawing/2014/main" id="{5935AC4D-C17D-4827-B693-43A34920A5FD}"/>
              </a:ext>
            </a:extLst>
          </p:cNvPr>
          <p:cNvSpPr>
            <a:spLocks noGrp="1"/>
          </p:cNvSpPr>
          <p:nvPr>
            <p:ph idx="1"/>
          </p:nvPr>
        </p:nvSpPr>
        <p:spPr>
          <a:xfrm>
            <a:off x="524454" y="4052306"/>
            <a:ext cx="2588705" cy="1945822"/>
          </a:xfrm>
        </p:spPr>
        <p:txBody>
          <a:bodyPr/>
          <a:lstStyle/>
          <a:p>
            <a:pPr hangingPunct="0">
              <a:lnSpc>
                <a:spcPct val="100000"/>
              </a:lnSpc>
            </a:pPr>
            <a:r>
              <a:rPr lang="en-US" sz="1600" dirty="0"/>
              <a:t>An education solution to help students graduate debt-free; offered by a select number of schools. Schools partner with clients to cover the cost of tuition after the annual employer-paid program cap has been met.</a:t>
            </a:r>
            <a:endParaRPr lang="en-US" sz="1600" b="1" dirty="0"/>
          </a:p>
          <a:p>
            <a:endParaRPr lang="en-US" dirty="0"/>
          </a:p>
        </p:txBody>
      </p:sp>
      <p:pic>
        <p:nvPicPr>
          <p:cNvPr id="19" name="Picture Placeholder 18" descr="Woman in a library">
            <a:extLst>
              <a:ext uri="{FF2B5EF4-FFF2-40B4-BE49-F238E27FC236}">
                <a16:creationId xmlns:a16="http://schemas.microsoft.com/office/drawing/2014/main" id="{9F61DE0B-ECF7-B74B-80E5-B602A86B8F81}"/>
              </a:ext>
            </a:extLst>
          </p:cNvPr>
          <p:cNvPicPr>
            <a:picLocks noGrp="1" noChangeAspect="1"/>
          </p:cNvPicPr>
          <p:nvPr>
            <p:ph type="pic" sz="quarter" idx="14"/>
          </p:nvPr>
        </p:nvPicPr>
        <p:blipFill>
          <a:blip r:embed="rId6"/>
          <a:srcRect/>
          <a:stretch/>
        </p:blipFill>
        <p:spPr>
          <a:xfrm>
            <a:off x="1107119" y="1941663"/>
            <a:ext cx="1423374" cy="1344332"/>
          </a:xfrm>
        </p:spPr>
      </p:pic>
      <p:sp>
        <p:nvSpPr>
          <p:cNvPr id="11" name="Content Placeholder 10">
            <a:extLst>
              <a:ext uri="{FF2B5EF4-FFF2-40B4-BE49-F238E27FC236}">
                <a16:creationId xmlns:a16="http://schemas.microsoft.com/office/drawing/2014/main" id="{90DE57B2-448D-4C8D-8B9C-FFDDFB0A9208}"/>
              </a:ext>
            </a:extLst>
          </p:cNvPr>
          <p:cNvSpPr>
            <a:spLocks noGrp="1"/>
          </p:cNvSpPr>
          <p:nvPr>
            <p:ph idx="19"/>
          </p:nvPr>
        </p:nvSpPr>
        <p:spPr/>
        <p:txBody>
          <a:bodyPr/>
          <a:lstStyle/>
          <a:p>
            <a:pPr hangingPunct="0">
              <a:lnSpc>
                <a:spcPct val="125000"/>
              </a:lnSpc>
            </a:pPr>
            <a:r>
              <a:rPr lang="en-US" sz="1600" b="1" dirty="0"/>
              <a:t>What is the benefit?</a:t>
            </a:r>
          </a:p>
        </p:txBody>
      </p:sp>
      <p:sp>
        <p:nvSpPr>
          <p:cNvPr id="10" name="Content Placeholder 9">
            <a:extLst>
              <a:ext uri="{FF2B5EF4-FFF2-40B4-BE49-F238E27FC236}">
                <a16:creationId xmlns:a16="http://schemas.microsoft.com/office/drawing/2014/main" id="{CCF1405A-05DA-4553-A7B3-B9592963C6B1}"/>
              </a:ext>
            </a:extLst>
          </p:cNvPr>
          <p:cNvSpPr>
            <a:spLocks noGrp="1"/>
          </p:cNvSpPr>
          <p:nvPr>
            <p:ph idx="18"/>
          </p:nvPr>
        </p:nvSpPr>
        <p:spPr>
          <a:xfrm>
            <a:off x="3377853" y="4052306"/>
            <a:ext cx="2588705" cy="2222659"/>
          </a:xfrm>
        </p:spPr>
        <p:txBody>
          <a:bodyPr/>
          <a:lstStyle/>
          <a:p>
            <a:pPr hangingPunct="0">
              <a:lnSpc>
                <a:spcPct val="100000"/>
              </a:lnSpc>
            </a:pPr>
            <a:r>
              <a:rPr lang="en-US" sz="1600" dirty="0"/>
              <a:t>The client contributes $5,250 per year to a student’s education with a Tuition Reimbursement or Assistance program via HR benefits. The </a:t>
            </a:r>
            <a:r>
              <a:rPr lang="en-US" dirty="0"/>
              <a:t>s</a:t>
            </a:r>
            <a:r>
              <a:rPr lang="en-US" sz="1600" dirty="0"/>
              <a:t>chool then offers a grant that covers the remaining costs of the student’s education. </a:t>
            </a:r>
          </a:p>
          <a:p>
            <a:endParaRPr lang="en-US" dirty="0"/>
          </a:p>
        </p:txBody>
      </p:sp>
      <p:pic>
        <p:nvPicPr>
          <p:cNvPr id="21" name="Picture Placeholder 20" descr="Young students studying together">
            <a:extLst>
              <a:ext uri="{FF2B5EF4-FFF2-40B4-BE49-F238E27FC236}">
                <a16:creationId xmlns:a16="http://schemas.microsoft.com/office/drawing/2014/main" id="{007C99FF-D296-8544-B04B-EA1DBB457808}"/>
              </a:ext>
            </a:extLst>
          </p:cNvPr>
          <p:cNvPicPr>
            <a:picLocks noGrp="1" noChangeAspect="1"/>
          </p:cNvPicPr>
          <p:nvPr>
            <p:ph type="pic" sz="quarter" idx="15"/>
          </p:nvPr>
        </p:nvPicPr>
        <p:blipFill>
          <a:blip r:embed="rId7"/>
          <a:srcRect/>
          <a:stretch/>
        </p:blipFill>
        <p:spPr>
          <a:xfrm>
            <a:off x="6795772" y="1941663"/>
            <a:ext cx="1430337" cy="1344332"/>
          </a:xfrm>
        </p:spPr>
      </p:pic>
      <p:sp>
        <p:nvSpPr>
          <p:cNvPr id="13" name="Content Placeholder 12">
            <a:extLst>
              <a:ext uri="{FF2B5EF4-FFF2-40B4-BE49-F238E27FC236}">
                <a16:creationId xmlns:a16="http://schemas.microsoft.com/office/drawing/2014/main" id="{FB9E2175-1C3C-4B3E-A872-A1B7E6D64D52}"/>
              </a:ext>
            </a:extLst>
          </p:cNvPr>
          <p:cNvSpPr>
            <a:spLocks noGrp="1"/>
          </p:cNvSpPr>
          <p:nvPr>
            <p:ph idx="21"/>
          </p:nvPr>
        </p:nvSpPr>
        <p:spPr/>
        <p:txBody>
          <a:bodyPr/>
          <a:lstStyle/>
          <a:p>
            <a:pPr hangingPunct="0">
              <a:lnSpc>
                <a:spcPct val="125000"/>
              </a:lnSpc>
            </a:pPr>
            <a:r>
              <a:rPr lang="en-US" sz="1600" b="1" dirty="0"/>
              <a:t>How does it work?</a:t>
            </a:r>
          </a:p>
        </p:txBody>
      </p:sp>
      <p:sp>
        <p:nvSpPr>
          <p:cNvPr id="12" name="Content Placeholder 11">
            <a:extLst>
              <a:ext uri="{FF2B5EF4-FFF2-40B4-BE49-F238E27FC236}">
                <a16:creationId xmlns:a16="http://schemas.microsoft.com/office/drawing/2014/main" id="{780C3E07-3509-4911-AFF9-20EA8F12D0A4}"/>
              </a:ext>
            </a:extLst>
          </p:cNvPr>
          <p:cNvSpPr>
            <a:spLocks noGrp="1"/>
          </p:cNvSpPr>
          <p:nvPr>
            <p:ph idx="20"/>
          </p:nvPr>
        </p:nvSpPr>
        <p:spPr>
          <a:xfrm>
            <a:off x="6216589" y="4052306"/>
            <a:ext cx="2588705" cy="2046490"/>
          </a:xfrm>
        </p:spPr>
        <p:txBody>
          <a:bodyPr/>
          <a:lstStyle/>
          <a:p>
            <a:pPr hangingPunct="0">
              <a:lnSpc>
                <a:spcPct val="100000"/>
              </a:lnSpc>
            </a:pPr>
            <a:r>
              <a:rPr lang="en-US" sz="1600" dirty="0"/>
              <a:t>Clients work with schools to create an agreement to offer the benefit to their employees. ISTS works with both the client and the school to ensure payments are applied appropriately and reporting is in place. </a:t>
            </a:r>
            <a:endParaRPr lang="en-US" dirty="0"/>
          </a:p>
        </p:txBody>
      </p:sp>
      <p:pic>
        <p:nvPicPr>
          <p:cNvPr id="23" name="Picture Placeholder 22" descr="Man working in laboratory">
            <a:extLst>
              <a:ext uri="{FF2B5EF4-FFF2-40B4-BE49-F238E27FC236}">
                <a16:creationId xmlns:a16="http://schemas.microsoft.com/office/drawing/2014/main" id="{A164AE4A-BFE4-F247-8542-C612BD5BFAB9}"/>
              </a:ext>
            </a:extLst>
          </p:cNvPr>
          <p:cNvPicPr>
            <a:picLocks noGrp="1" noChangeAspect="1"/>
          </p:cNvPicPr>
          <p:nvPr>
            <p:ph type="pic" sz="quarter" idx="16"/>
          </p:nvPr>
        </p:nvPicPr>
        <p:blipFill>
          <a:blip r:embed="rId8"/>
          <a:srcRect/>
          <a:stretch/>
        </p:blipFill>
        <p:spPr>
          <a:xfrm>
            <a:off x="3965891" y="1888395"/>
            <a:ext cx="1430337" cy="1430337"/>
          </a:xfrm>
        </p:spPr>
      </p:pic>
      <p:sp>
        <p:nvSpPr>
          <p:cNvPr id="15" name="Content Placeholder 14">
            <a:extLst>
              <a:ext uri="{FF2B5EF4-FFF2-40B4-BE49-F238E27FC236}">
                <a16:creationId xmlns:a16="http://schemas.microsoft.com/office/drawing/2014/main" id="{471C9CF1-70B0-46DB-869F-6DC53668898D}"/>
              </a:ext>
            </a:extLst>
          </p:cNvPr>
          <p:cNvSpPr>
            <a:spLocks noGrp="1"/>
          </p:cNvSpPr>
          <p:nvPr>
            <p:ph idx="23"/>
          </p:nvPr>
        </p:nvSpPr>
        <p:spPr/>
        <p:txBody>
          <a:bodyPr/>
          <a:lstStyle/>
          <a:p>
            <a:r>
              <a:rPr lang="en-US" dirty="0"/>
              <a:t>What about the Students?</a:t>
            </a:r>
          </a:p>
        </p:txBody>
      </p:sp>
      <p:sp>
        <p:nvSpPr>
          <p:cNvPr id="14" name="Content Placeholder 13">
            <a:extLst>
              <a:ext uri="{FF2B5EF4-FFF2-40B4-BE49-F238E27FC236}">
                <a16:creationId xmlns:a16="http://schemas.microsoft.com/office/drawing/2014/main" id="{4EAA9254-229F-4C3E-B078-B8912E5BBE98}"/>
              </a:ext>
            </a:extLst>
          </p:cNvPr>
          <p:cNvSpPr>
            <a:spLocks noGrp="1"/>
          </p:cNvSpPr>
          <p:nvPr>
            <p:ph idx="22"/>
          </p:nvPr>
        </p:nvSpPr>
        <p:spPr/>
        <p:txBody>
          <a:bodyPr/>
          <a:lstStyle/>
          <a:p>
            <a:r>
              <a:rPr lang="en-US" sz="1600" dirty="0"/>
              <a:t>Students follow their employer’s normal tuition program protocol and the school tracks when they are eligible for the grant. Students should carefully review any school’s offer to ensure they understand the parameters of the grant.</a:t>
            </a:r>
            <a:endParaRPr lang="en-US" dirty="0"/>
          </a:p>
        </p:txBody>
      </p:sp>
      <p:sp>
        <p:nvSpPr>
          <p:cNvPr id="3" name="Slide Number Placeholder 2">
            <a:extLst>
              <a:ext uri="{FF2B5EF4-FFF2-40B4-BE49-F238E27FC236}">
                <a16:creationId xmlns:a16="http://schemas.microsoft.com/office/drawing/2014/main" id="{C10F7B49-6C9D-4DBF-AD20-9D4CFAB1CBFD}"/>
              </a:ext>
            </a:extLst>
          </p:cNvPr>
          <p:cNvSpPr>
            <a:spLocks noGrp="1"/>
          </p:cNvSpPr>
          <p:nvPr>
            <p:ph type="sldNum" sz="quarter" idx="12"/>
          </p:nvPr>
        </p:nvSpPr>
        <p:spPr/>
        <p:txBody>
          <a:bodyPr/>
          <a:lstStyle/>
          <a:p>
            <a:fld id="{9EC71654-96A5-4280-94F3-931C61A9F92C}" type="slidenum">
              <a:rPr lang="en-US" smtClean="0"/>
              <a:pPr/>
              <a:t>4</a:t>
            </a:fld>
            <a:endParaRPr lang="en-US" dirty="0"/>
          </a:p>
        </p:txBody>
      </p:sp>
      <p:pic>
        <p:nvPicPr>
          <p:cNvPr id="18" name="Audio 17">
            <a:hlinkClick r:id="" action="ppaction://media"/>
            <a:extLst>
              <a:ext uri="{FF2B5EF4-FFF2-40B4-BE49-F238E27FC236}">
                <a16:creationId xmlns:a16="http://schemas.microsoft.com/office/drawing/2014/main" id="{0EDC2557-D794-4645-9563-A585B327DE3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35634487"/>
      </p:ext>
    </p:extLst>
  </p:cSld>
  <p:clrMapOvr>
    <a:masterClrMapping/>
  </p:clrMapOvr>
  <mc:AlternateContent xmlns:mc="http://schemas.openxmlformats.org/markup-compatibility/2006">
    <mc:Choice xmlns:p14="http://schemas.microsoft.com/office/powerpoint/2010/main" Requires="p14">
      <p:transition spd="slow" p14:dur="2000" advTm="70761"/>
    </mc:Choice>
    <mc:Fallback>
      <p:transition spd="slow" advTm="70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Man in workshop writing and holding tablet">
            <a:extLst>
              <a:ext uri="{FF2B5EF4-FFF2-40B4-BE49-F238E27FC236}">
                <a16:creationId xmlns:a16="http://schemas.microsoft.com/office/drawing/2014/main" id="{A241642C-CB49-4AA1-9EAD-3BCEA280B5B6}"/>
              </a:ext>
            </a:extLst>
          </p:cNvPr>
          <p:cNvPicPr>
            <a:picLocks noGrp="1" noChangeAspect="1"/>
          </p:cNvPicPr>
          <p:nvPr>
            <p:ph type="pic" idx="1"/>
          </p:nvPr>
        </p:nvPicPr>
        <p:blipFill>
          <a:blip r:embed="rId5"/>
          <a:srcRect l="13637" r="13637"/>
          <a:stretch/>
        </p:blipFill>
        <p:spPr>
          <a:xfrm>
            <a:off x="5595155" y="531130"/>
            <a:ext cx="6307353" cy="5780372"/>
          </a:xfrm>
          <a:noFill/>
        </p:spPr>
      </p:pic>
      <p:sp>
        <p:nvSpPr>
          <p:cNvPr id="2" name="Title 1">
            <a:extLst>
              <a:ext uri="{FF2B5EF4-FFF2-40B4-BE49-F238E27FC236}">
                <a16:creationId xmlns:a16="http://schemas.microsoft.com/office/drawing/2014/main" id="{E2C50832-0B36-43C5-98EC-4CD165D78718}"/>
              </a:ext>
            </a:extLst>
          </p:cNvPr>
          <p:cNvSpPr>
            <a:spLocks noGrp="1"/>
          </p:cNvSpPr>
          <p:nvPr>
            <p:ph type="title"/>
          </p:nvPr>
        </p:nvSpPr>
        <p:spPr>
          <a:xfrm>
            <a:off x="839788" y="457200"/>
            <a:ext cx="3932237" cy="1600200"/>
          </a:xfrm>
        </p:spPr>
        <p:txBody>
          <a:bodyPr anchor="b">
            <a:normAutofit/>
          </a:bodyPr>
          <a:lstStyle/>
          <a:p>
            <a:r>
              <a:rPr lang="en-US" b="1" dirty="0"/>
              <a:t>Industry Trends: Micro-Credentials</a:t>
            </a:r>
          </a:p>
        </p:txBody>
      </p:sp>
      <p:sp>
        <p:nvSpPr>
          <p:cNvPr id="3" name="Content Placeholder 2">
            <a:extLst>
              <a:ext uri="{FF2B5EF4-FFF2-40B4-BE49-F238E27FC236}">
                <a16:creationId xmlns:a16="http://schemas.microsoft.com/office/drawing/2014/main" id="{552A9C73-06ED-419B-81B5-491CBFC22330}"/>
              </a:ext>
            </a:extLst>
          </p:cNvPr>
          <p:cNvSpPr>
            <a:spLocks noGrp="1"/>
          </p:cNvSpPr>
          <p:nvPr>
            <p:ph type="body" sz="half" idx="2"/>
          </p:nvPr>
        </p:nvSpPr>
        <p:spPr>
          <a:xfrm>
            <a:off x="839788" y="2057400"/>
            <a:ext cx="3932237" cy="3811588"/>
          </a:xfrm>
        </p:spPr>
        <p:txBody>
          <a:bodyPr>
            <a:normAutofit/>
          </a:bodyPr>
          <a:lstStyle/>
          <a:p>
            <a:pPr marL="0" indent="0" hangingPunct="0">
              <a:buNone/>
            </a:pPr>
            <a:endParaRPr lang="en-US" sz="1800" b="1" dirty="0"/>
          </a:p>
          <a:p>
            <a:pPr marL="0" indent="0" hangingPunct="0">
              <a:buNone/>
            </a:pPr>
            <a:endParaRPr lang="en-US" sz="1800" b="1" dirty="0"/>
          </a:p>
          <a:p>
            <a:pPr marL="342900" marR="0" lvl="0" indent="-342900">
              <a:spcBef>
                <a:spcPts val="0"/>
              </a:spcBef>
              <a:spcAft>
                <a:spcPts val="0"/>
              </a:spcAft>
              <a:buFont typeface="Symbol" panose="05050102010706020507" pitchFamily="18" charset="2"/>
              <a:buChar char=""/>
            </a:pPr>
            <a:r>
              <a:rPr lang="en-US" sz="2000" dirty="0"/>
              <a:t>An emerging trend that allows students to learn and build their skill set without undertaking a full, traditional degree program</a:t>
            </a:r>
          </a:p>
          <a:p>
            <a:pPr marR="0" lvl="0">
              <a:spcBef>
                <a:spcPts val="0"/>
              </a:spcBef>
              <a:spcAft>
                <a:spcPts val="0"/>
              </a:spcAft>
            </a:pPr>
            <a:endParaRPr lang="en-US" sz="2000" dirty="0"/>
          </a:p>
          <a:p>
            <a:pPr marL="342900" marR="0" lvl="0" indent="-342900">
              <a:spcBef>
                <a:spcPts val="0"/>
              </a:spcBef>
              <a:spcAft>
                <a:spcPts val="0"/>
              </a:spcAft>
              <a:buFont typeface="Symbol" panose="05050102010706020507" pitchFamily="18" charset="2"/>
              <a:buChar char=""/>
            </a:pPr>
            <a:r>
              <a:rPr lang="en-US" sz="2000" dirty="0"/>
              <a:t>Often used for professional development or to boost an employee’s resume so that he or she can apply for internal promotions</a:t>
            </a:r>
          </a:p>
          <a:p>
            <a:pPr marR="0" lvl="0">
              <a:spcBef>
                <a:spcPts val="0"/>
              </a:spcBef>
              <a:spcAft>
                <a:spcPts val="0"/>
              </a:spcAft>
            </a:pPr>
            <a:endParaRPr lang="en-US" sz="1800" dirty="0"/>
          </a:p>
          <a:p>
            <a:pPr marL="0" indent="0">
              <a:buNone/>
            </a:pPr>
            <a:endParaRPr lang="en-US" dirty="0"/>
          </a:p>
        </p:txBody>
      </p:sp>
      <p:sp>
        <p:nvSpPr>
          <p:cNvPr id="4" name="Slide Number Placeholder 3" hidden="1">
            <a:extLst>
              <a:ext uri="{FF2B5EF4-FFF2-40B4-BE49-F238E27FC236}">
                <a16:creationId xmlns:a16="http://schemas.microsoft.com/office/drawing/2014/main" id="{3B5C6BAC-F3F8-4AA0-B332-02F663571328}"/>
              </a:ext>
            </a:extLst>
          </p:cNvPr>
          <p:cNvSpPr>
            <a:spLocks noGrp="1"/>
          </p:cNvSpPr>
          <p:nvPr>
            <p:ph type="sldNum" sz="quarter" idx="4294967295"/>
          </p:nvPr>
        </p:nvSpPr>
        <p:spPr>
          <a:xfrm>
            <a:off x="11363696" y="6455739"/>
            <a:ext cx="294460" cy="187367"/>
          </a:xfrm>
        </p:spPr>
        <p:txBody>
          <a:bodyPr/>
          <a:lstStyle/>
          <a:p>
            <a:pPr>
              <a:spcAft>
                <a:spcPts val="600"/>
              </a:spcAft>
            </a:pPr>
            <a:fld id="{9EC71654-96A5-4280-94F3-931C61A9F92C}" type="slidenum">
              <a:rPr lang="en-US" smtClean="0"/>
              <a:pPr>
                <a:spcAft>
                  <a:spcPts val="600"/>
                </a:spcAft>
              </a:pPr>
              <a:t>5</a:t>
            </a:fld>
            <a:endParaRPr lang="en-US" dirty="0"/>
          </a:p>
        </p:txBody>
      </p:sp>
      <p:pic>
        <p:nvPicPr>
          <p:cNvPr id="11" name="Audio 10">
            <a:hlinkClick r:id="" action="ppaction://media"/>
            <a:extLst>
              <a:ext uri="{FF2B5EF4-FFF2-40B4-BE49-F238E27FC236}">
                <a16:creationId xmlns:a16="http://schemas.microsoft.com/office/drawing/2014/main" id="{334A19EC-0812-4512-A402-7607D8F256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15245684"/>
      </p:ext>
    </p:extLst>
  </p:cSld>
  <p:clrMapOvr>
    <a:masterClrMapping/>
  </p:clrMapOvr>
  <mc:AlternateContent xmlns:mc="http://schemas.openxmlformats.org/markup-compatibility/2006">
    <mc:Choice xmlns:p14="http://schemas.microsoft.com/office/powerpoint/2010/main" Requires="p14">
      <p:transition spd="slow" p14:dur="2000" advTm="23160"/>
    </mc:Choice>
    <mc:Fallback>
      <p:transition spd="slow" advTm="23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3C2D9-0850-4620-BE32-11F44A927662}"/>
              </a:ext>
            </a:extLst>
          </p:cNvPr>
          <p:cNvSpPr>
            <a:spLocks noGrp="1"/>
          </p:cNvSpPr>
          <p:nvPr>
            <p:ph type="title"/>
          </p:nvPr>
        </p:nvSpPr>
        <p:spPr/>
        <p:txBody>
          <a:bodyPr/>
          <a:lstStyle/>
          <a:p>
            <a:r>
              <a:rPr lang="en-US" dirty="0"/>
              <a:t>Industry Trends: Micro-Credentials</a:t>
            </a:r>
          </a:p>
        </p:txBody>
      </p:sp>
      <p:sp>
        <p:nvSpPr>
          <p:cNvPr id="5" name="Content Placeholder 4">
            <a:extLst>
              <a:ext uri="{FF2B5EF4-FFF2-40B4-BE49-F238E27FC236}">
                <a16:creationId xmlns:a16="http://schemas.microsoft.com/office/drawing/2014/main" id="{93A6F33C-3AFE-474E-AC15-C00F368C3C6A}"/>
              </a:ext>
            </a:extLst>
          </p:cNvPr>
          <p:cNvSpPr>
            <a:spLocks noGrp="1"/>
          </p:cNvSpPr>
          <p:nvPr>
            <p:ph idx="15"/>
          </p:nvPr>
        </p:nvSpPr>
        <p:spPr/>
        <p:txBody>
          <a:bodyPr/>
          <a:lstStyle/>
          <a:p>
            <a:r>
              <a:rPr lang="en-US" dirty="0"/>
              <a:t>Advantages</a:t>
            </a:r>
          </a:p>
        </p:txBody>
      </p:sp>
      <p:pic>
        <p:nvPicPr>
          <p:cNvPr id="29" name="Picture Placeholder 28" descr="Add with solid fill">
            <a:extLst>
              <a:ext uri="{FF2B5EF4-FFF2-40B4-BE49-F238E27FC236}">
                <a16:creationId xmlns:a16="http://schemas.microsoft.com/office/drawing/2014/main" id="{F0E35123-11A3-CD40-A44F-8A81B9105639}"/>
              </a:ext>
            </a:extLst>
          </p:cNvPr>
          <p:cNvPicPr>
            <a:picLocks noGrp="1" noChangeAspect="1"/>
          </p:cNvPicPr>
          <p:nvPr>
            <p:ph type="pic" sz="quarter" idx="21"/>
          </p:nvPr>
        </p:nvPicPr>
        <p:blipFill>
          <a:blip r:embed="rId5">
            <a:extLst>
              <a:ext uri="{96DAC541-7B7A-43D3-8B79-37D633B846F1}">
                <asvg:svgBlip xmlns:asvg="http://schemas.microsoft.com/office/drawing/2016/SVG/main" r:embed="rId6"/>
              </a:ext>
            </a:extLst>
          </a:blip>
          <a:srcRect/>
          <a:stretch/>
        </p:blipFill>
        <p:spPr>
          <a:xfrm>
            <a:off x="5282969" y="1850968"/>
            <a:ext cx="605487" cy="605487"/>
          </a:xfrm>
        </p:spPr>
      </p:pic>
      <p:sp>
        <p:nvSpPr>
          <p:cNvPr id="3" name="Content Placeholder 2">
            <a:extLst>
              <a:ext uri="{FF2B5EF4-FFF2-40B4-BE49-F238E27FC236}">
                <a16:creationId xmlns:a16="http://schemas.microsoft.com/office/drawing/2014/main" id="{65015163-D5FD-4849-978B-77883FAF7928}"/>
              </a:ext>
            </a:extLst>
          </p:cNvPr>
          <p:cNvSpPr>
            <a:spLocks noGrp="1"/>
          </p:cNvSpPr>
          <p:nvPr>
            <p:ph idx="1"/>
          </p:nvPr>
        </p:nvSpPr>
        <p:spPr>
          <a:xfrm>
            <a:off x="1243212" y="2818771"/>
            <a:ext cx="4183149" cy="2933960"/>
          </a:xfrm>
        </p:spPr>
        <p:txBody>
          <a:bodyPr/>
          <a:lstStyle/>
          <a:p>
            <a:pPr marR="0" lvl="0">
              <a:lnSpc>
                <a:spcPct val="100000"/>
              </a:lnSpc>
              <a:spcBef>
                <a:spcPts val="0"/>
              </a:spcBef>
              <a:spcAft>
                <a:spcPts val="800"/>
              </a:spcAft>
            </a:pPr>
            <a:r>
              <a:rPr lang="en-US" sz="1800" dirty="0">
                <a:latin typeface="Calibri" panose="020F0502020204030204" pitchFamily="34" charset="0"/>
                <a:ea typeface="Calibri" panose="020F0502020204030204" pitchFamily="34" charset="0"/>
                <a:cs typeface="Times New Roman" panose="02020603050405020304" pitchFamily="18" charset="0"/>
              </a:rPr>
              <a:t>Targeted skills and credentials adults need to move forward in their careers</a:t>
            </a:r>
          </a:p>
          <a:p>
            <a:pPr marR="0" lvl="0">
              <a:lnSpc>
                <a:spcPct val="100000"/>
              </a:lnSpc>
              <a:spcBef>
                <a:spcPts val="0"/>
              </a:spcBef>
              <a:spcAft>
                <a:spcPts val="800"/>
              </a:spcAft>
            </a:pPr>
            <a:r>
              <a:rPr lang="en-US" sz="1800" dirty="0">
                <a:latin typeface="Calibri" panose="020F0502020204030204" pitchFamily="34" charset="0"/>
                <a:ea typeface="Calibri" panose="020F0502020204030204" pitchFamily="34" charset="0"/>
                <a:cs typeface="Times New Roman" panose="02020603050405020304" pitchFamily="18" charset="0"/>
              </a:rPr>
              <a:t>Employers can provide ‘upskilling’ and ‘reskilling’ options specific to their needs</a:t>
            </a:r>
          </a:p>
          <a:p>
            <a:pPr marR="0" lvl="0">
              <a:lnSpc>
                <a:spcPct val="100000"/>
              </a:lnSpc>
              <a:spcBef>
                <a:spcPts val="0"/>
              </a:spcBef>
              <a:spcAft>
                <a:spcPts val="800"/>
              </a:spcAft>
            </a:pPr>
            <a:r>
              <a:rPr lang="en-US" sz="1800" dirty="0">
                <a:latin typeface="Calibri" panose="020F0502020204030204" pitchFamily="34" charset="0"/>
                <a:ea typeface="Calibri" panose="020F0502020204030204" pitchFamily="34" charset="0"/>
                <a:cs typeface="Times New Roman" panose="02020603050405020304" pitchFamily="18" charset="0"/>
              </a:rPr>
              <a:t>Less time and money invested</a:t>
            </a:r>
          </a:p>
          <a:p>
            <a:pPr marR="0" lvl="0">
              <a:lnSpc>
                <a:spcPct val="100000"/>
              </a:lnSpc>
              <a:spcBef>
                <a:spcPts val="0"/>
              </a:spcBef>
              <a:spcAft>
                <a:spcPts val="800"/>
              </a:spcAft>
            </a:pPr>
            <a:r>
              <a:rPr lang="en-US" sz="1800" dirty="0">
                <a:latin typeface="Calibri" panose="020F0502020204030204" pitchFamily="34" charset="0"/>
                <a:ea typeface="Calibri" panose="020F0502020204030204" pitchFamily="34" charset="0"/>
                <a:cs typeface="Times New Roman" panose="02020603050405020304" pitchFamily="18" charset="0"/>
              </a:rPr>
              <a:t>Flexible, built for working adults</a:t>
            </a:r>
          </a:p>
          <a:p>
            <a:pPr marR="0" lvl="0">
              <a:lnSpc>
                <a:spcPct val="100000"/>
              </a:lnSpc>
              <a:spcBef>
                <a:spcPts val="0"/>
              </a:spcBef>
              <a:spcAft>
                <a:spcPts val="800"/>
              </a:spcAft>
            </a:pPr>
            <a:r>
              <a:rPr lang="en-US" sz="1800" dirty="0">
                <a:latin typeface="Calibri" panose="020F0502020204030204" pitchFamily="34" charset="0"/>
                <a:ea typeface="Calibri" panose="020F0502020204030204" pitchFamily="34" charset="0"/>
                <a:cs typeface="Times New Roman" panose="02020603050405020304" pitchFamily="18" charset="0"/>
              </a:rPr>
              <a:t>Schools are often willing to design programs for employers that uniquely fit the employer’s training needs</a:t>
            </a:r>
          </a:p>
        </p:txBody>
      </p:sp>
      <p:sp>
        <p:nvSpPr>
          <p:cNvPr id="8" name="Content Placeholder 7">
            <a:extLst>
              <a:ext uri="{FF2B5EF4-FFF2-40B4-BE49-F238E27FC236}">
                <a16:creationId xmlns:a16="http://schemas.microsoft.com/office/drawing/2014/main" id="{C8438480-8B6F-44E5-A602-6240C1B85FB3}"/>
              </a:ext>
            </a:extLst>
          </p:cNvPr>
          <p:cNvSpPr>
            <a:spLocks noGrp="1"/>
          </p:cNvSpPr>
          <p:nvPr>
            <p:ph idx="19"/>
          </p:nvPr>
        </p:nvSpPr>
        <p:spPr>
          <a:xfrm>
            <a:off x="6904269" y="1712239"/>
            <a:ext cx="4074002" cy="2834508"/>
          </a:xfrm>
        </p:spPr>
        <p:txBody>
          <a:bodyPr/>
          <a:lstStyle/>
          <a:p>
            <a:pPr marR="0" lvl="0">
              <a:lnSpc>
                <a:spcPct val="100000"/>
              </a:lnSpc>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Micro-credentials may or may not count towards a full-degree – students must check with the school hosting the credential if this is an important factor</a:t>
            </a:r>
          </a:p>
          <a:p>
            <a:pPr marR="0" lvl="0">
              <a:lnSpc>
                <a:spcPct val="100000"/>
              </a:lnSpc>
              <a:spcBef>
                <a:spcPts val="0"/>
              </a:spcBef>
              <a:spcAft>
                <a:spcPts val="0"/>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00000"/>
              </a:lnSpc>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Many employers’ tuition reimbursement or assistance policies do not currently include non-degree programs</a:t>
            </a:r>
            <a:endParaRPr lang="en-US" sz="1800" dirty="0"/>
          </a:p>
        </p:txBody>
      </p:sp>
      <p:pic>
        <p:nvPicPr>
          <p:cNvPr id="31" name="Picture Placeholder 30" descr="Badge Unfollow with solid fill">
            <a:extLst>
              <a:ext uri="{FF2B5EF4-FFF2-40B4-BE49-F238E27FC236}">
                <a16:creationId xmlns:a16="http://schemas.microsoft.com/office/drawing/2014/main" id="{6BF407E9-98AE-2B40-90E3-1B14FC14FDB8}"/>
              </a:ext>
            </a:extLst>
          </p:cNvPr>
          <p:cNvPicPr>
            <a:picLocks noGrp="1" noChangeAspect="1"/>
          </p:cNvPicPr>
          <p:nvPr>
            <p:ph type="pic" sz="quarter" idx="22"/>
          </p:nvPr>
        </p:nvPicPr>
        <p:blipFill>
          <a:blip r:embed="rId7">
            <a:extLst>
              <a:ext uri="{96DAC541-7B7A-43D3-8B79-37D633B846F1}">
                <asvg:svgBlip xmlns:asvg="http://schemas.microsoft.com/office/drawing/2016/SVG/main" r:embed="rId8"/>
              </a:ext>
            </a:extLst>
          </a:blip>
          <a:srcRect/>
          <a:stretch/>
        </p:blipFill>
        <p:spPr>
          <a:xfrm>
            <a:off x="6298782" y="4906113"/>
            <a:ext cx="605487" cy="605487"/>
          </a:xfrm>
        </p:spPr>
      </p:pic>
      <p:sp>
        <p:nvSpPr>
          <p:cNvPr id="9" name="Content Placeholder 8">
            <a:extLst>
              <a:ext uri="{FF2B5EF4-FFF2-40B4-BE49-F238E27FC236}">
                <a16:creationId xmlns:a16="http://schemas.microsoft.com/office/drawing/2014/main" id="{A1EE8A19-6968-4C81-B180-20FEF61ADEE1}"/>
              </a:ext>
            </a:extLst>
          </p:cNvPr>
          <p:cNvSpPr>
            <a:spLocks noGrp="1"/>
          </p:cNvSpPr>
          <p:nvPr>
            <p:ph idx="20"/>
          </p:nvPr>
        </p:nvSpPr>
        <p:spPr/>
        <p:txBody>
          <a:bodyPr/>
          <a:lstStyle/>
          <a:p>
            <a:r>
              <a:rPr lang="en-US" dirty="0"/>
              <a:t>Disadvantages</a:t>
            </a:r>
          </a:p>
        </p:txBody>
      </p:sp>
      <p:sp>
        <p:nvSpPr>
          <p:cNvPr id="4" name="Slide Number Placeholder 3">
            <a:extLst>
              <a:ext uri="{FF2B5EF4-FFF2-40B4-BE49-F238E27FC236}">
                <a16:creationId xmlns:a16="http://schemas.microsoft.com/office/drawing/2014/main" id="{CA1C0347-C2C9-46A2-B7A6-9653B525F7DD}"/>
              </a:ext>
            </a:extLst>
          </p:cNvPr>
          <p:cNvSpPr>
            <a:spLocks noGrp="1"/>
          </p:cNvSpPr>
          <p:nvPr>
            <p:ph type="sldNum" sz="quarter" idx="12"/>
          </p:nvPr>
        </p:nvSpPr>
        <p:spPr/>
        <p:txBody>
          <a:bodyPr/>
          <a:lstStyle/>
          <a:p>
            <a:fld id="{9EC71654-96A5-4280-94F3-931C61A9F92C}" type="slidenum">
              <a:rPr lang="en-US" smtClean="0"/>
              <a:pPr/>
              <a:t>6</a:t>
            </a:fld>
            <a:endParaRPr lang="en-US" dirty="0"/>
          </a:p>
        </p:txBody>
      </p:sp>
      <p:pic>
        <p:nvPicPr>
          <p:cNvPr id="17" name="Audio 16">
            <a:hlinkClick r:id="" action="ppaction://media"/>
            <a:extLst>
              <a:ext uri="{FF2B5EF4-FFF2-40B4-BE49-F238E27FC236}">
                <a16:creationId xmlns:a16="http://schemas.microsoft.com/office/drawing/2014/main" id="{0DBC6639-5572-4FEA-917B-1789E634251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9403648"/>
      </p:ext>
    </p:extLst>
  </p:cSld>
  <p:clrMapOvr>
    <a:masterClrMapping/>
  </p:clrMapOvr>
  <mc:AlternateContent xmlns:mc="http://schemas.openxmlformats.org/markup-compatibility/2006">
    <mc:Choice xmlns:p14="http://schemas.microsoft.com/office/powerpoint/2010/main" Requires="p14">
      <p:transition spd="slow" p14:dur="2000" advTm="42339"/>
    </mc:Choice>
    <mc:Fallback>
      <p:transition spd="slow" advTm="42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descr="Students at a graduation ceremony">
            <a:extLst>
              <a:ext uri="{FF2B5EF4-FFF2-40B4-BE49-F238E27FC236}">
                <a16:creationId xmlns:a16="http://schemas.microsoft.com/office/drawing/2014/main" id="{63493B9E-F6F8-4C0F-9706-CA547A8B2B3F}"/>
              </a:ext>
            </a:extLst>
          </p:cNvPr>
          <p:cNvPicPr>
            <a:picLocks noGrp="1" noChangeAspect="1"/>
          </p:cNvPicPr>
          <p:nvPr>
            <p:ph type="pic" sz="quarter" idx="10"/>
          </p:nvPr>
        </p:nvPicPr>
        <p:blipFill>
          <a:blip r:embed="rId5"/>
          <a:srcRect l="20264" r="20264"/>
          <a:stretch/>
        </p:blipFill>
        <p:spPr>
          <a:xfrm>
            <a:off x="710812" y="728545"/>
            <a:ext cx="5305661" cy="5305661"/>
          </a:xfrm>
        </p:spPr>
      </p:pic>
      <p:sp>
        <p:nvSpPr>
          <p:cNvPr id="6" name="Title 5">
            <a:extLst>
              <a:ext uri="{FF2B5EF4-FFF2-40B4-BE49-F238E27FC236}">
                <a16:creationId xmlns:a16="http://schemas.microsoft.com/office/drawing/2014/main" id="{95D612B9-68B9-4C9F-98FE-CEE07DB1F00D}"/>
              </a:ext>
            </a:extLst>
          </p:cNvPr>
          <p:cNvSpPr>
            <a:spLocks noGrp="1"/>
          </p:cNvSpPr>
          <p:nvPr>
            <p:ph type="title"/>
          </p:nvPr>
        </p:nvSpPr>
        <p:spPr>
          <a:xfrm>
            <a:off x="5922846" y="373380"/>
            <a:ext cx="5722223" cy="1482818"/>
          </a:xfrm>
        </p:spPr>
        <p:txBody>
          <a:bodyPr/>
          <a:lstStyle/>
          <a:p>
            <a:r>
              <a:rPr lang="en-US" sz="4400" dirty="0"/>
              <a:t>takeaways &amp; </a:t>
            </a:r>
            <a:br>
              <a:rPr lang="en-US" sz="4400" dirty="0"/>
            </a:br>
            <a:r>
              <a:rPr lang="en-US" sz="4400" dirty="0"/>
              <a:t>next steps</a:t>
            </a:r>
          </a:p>
        </p:txBody>
      </p:sp>
      <p:sp>
        <p:nvSpPr>
          <p:cNvPr id="3" name="TextBox 2">
            <a:extLst>
              <a:ext uri="{FF2B5EF4-FFF2-40B4-BE49-F238E27FC236}">
                <a16:creationId xmlns:a16="http://schemas.microsoft.com/office/drawing/2014/main" id="{E328EC12-6986-4FCB-97D2-6C4C71DC9A64}"/>
              </a:ext>
            </a:extLst>
          </p:cNvPr>
          <p:cNvSpPr txBox="1"/>
          <p:nvPr/>
        </p:nvSpPr>
        <p:spPr>
          <a:xfrm>
            <a:off x="6238430" y="2016218"/>
            <a:ext cx="5406639" cy="4493218"/>
          </a:xfrm>
          <a:prstGeom prst="rect">
            <a:avLst/>
          </a:prstGeom>
          <a:noFill/>
        </p:spPr>
        <p:txBody>
          <a:bodyPr wrap="square" rtlCol="0">
            <a:spAutoFit/>
          </a:bodyPr>
          <a:lstStyle/>
          <a:p>
            <a:pPr marL="285750" indent="-285750" hangingPunct="0">
              <a:buFont typeface="Arial" panose="020B0604020202020204" pitchFamily="34" charset="0"/>
              <a:buChar char="•"/>
            </a:pPr>
            <a:r>
              <a:rPr lang="en-US" dirty="0">
                <a:solidFill>
                  <a:srgbClr val="FFFFFB"/>
                </a:solidFill>
                <a:latin typeface="Lato Light"/>
                <a:cs typeface="Lato Light"/>
              </a:rPr>
              <a:t>All ISTS program participants are eligible for discounts</a:t>
            </a:r>
            <a:br>
              <a:rPr lang="en-US" dirty="0">
                <a:solidFill>
                  <a:srgbClr val="FFFFFB"/>
                </a:solidFill>
                <a:latin typeface="Lato Light"/>
                <a:cs typeface="Lato Light"/>
              </a:rPr>
            </a:br>
            <a:endParaRPr lang="en-US" sz="900" dirty="0">
              <a:solidFill>
                <a:srgbClr val="FFFFFB"/>
              </a:solidFill>
              <a:latin typeface="Lato Light"/>
              <a:cs typeface="Lato Light"/>
            </a:endParaRPr>
          </a:p>
          <a:p>
            <a:pPr marL="285750" indent="-285750" hangingPunct="0">
              <a:buFont typeface="Arial" panose="020B0604020202020204" pitchFamily="34" charset="0"/>
              <a:buChar char="•"/>
            </a:pPr>
            <a:r>
              <a:rPr lang="en-US" dirty="0">
                <a:solidFill>
                  <a:srgbClr val="FFFFFB"/>
                </a:solidFill>
                <a:latin typeface="Lato Light"/>
                <a:cs typeface="Lato Light"/>
              </a:rPr>
              <a:t>100% Tuition Grants can help a student get through school </a:t>
            </a:r>
            <a:r>
              <a:rPr lang="en-US" i="1" dirty="0">
                <a:solidFill>
                  <a:srgbClr val="FFFFFB"/>
                </a:solidFill>
                <a:latin typeface="Lato Light"/>
                <a:cs typeface="Lato Light"/>
              </a:rPr>
              <a:t>debt-free</a:t>
            </a:r>
            <a:br>
              <a:rPr lang="en-US" i="1" dirty="0">
                <a:solidFill>
                  <a:srgbClr val="FFFFFB"/>
                </a:solidFill>
                <a:latin typeface="Lato Light"/>
                <a:cs typeface="Lato Light"/>
              </a:rPr>
            </a:br>
            <a:endParaRPr lang="en-US" sz="900" dirty="0">
              <a:solidFill>
                <a:srgbClr val="FFFFFB"/>
              </a:solidFill>
              <a:latin typeface="Lato Light"/>
              <a:cs typeface="Lato Light"/>
            </a:endParaRPr>
          </a:p>
          <a:p>
            <a:pPr marL="285750" indent="-285750" hangingPunct="0">
              <a:buFont typeface="Arial" panose="020B0604020202020204" pitchFamily="34" charset="0"/>
              <a:buChar char="•"/>
            </a:pPr>
            <a:r>
              <a:rPr lang="en-US" dirty="0">
                <a:solidFill>
                  <a:srgbClr val="FFFFFB"/>
                </a:solidFill>
                <a:latin typeface="Lato Light"/>
                <a:cs typeface="Lato Light"/>
              </a:rPr>
              <a:t>Micro-credentials may be a great way for employees to quickly gain new skills</a:t>
            </a:r>
            <a:br>
              <a:rPr lang="en-US" dirty="0">
                <a:solidFill>
                  <a:srgbClr val="FFFFFB"/>
                </a:solidFill>
                <a:latin typeface="Lato Light"/>
                <a:cs typeface="Lato Light"/>
              </a:rPr>
            </a:br>
            <a:endParaRPr lang="en-US" sz="900" dirty="0">
              <a:solidFill>
                <a:srgbClr val="FFFFFB"/>
              </a:solidFill>
              <a:latin typeface="Lato Light"/>
              <a:cs typeface="Lato Light"/>
            </a:endParaRPr>
          </a:p>
          <a:p>
            <a:pPr marL="285750" indent="-285750" hangingPunct="0">
              <a:buFont typeface="Arial" panose="020B0604020202020204" pitchFamily="34" charset="0"/>
              <a:buChar char="•"/>
            </a:pPr>
            <a:r>
              <a:rPr lang="en-US" dirty="0">
                <a:solidFill>
                  <a:srgbClr val="FFFFFB"/>
                </a:solidFill>
                <a:latin typeface="Lato Light"/>
                <a:cs typeface="Lato Light"/>
              </a:rPr>
              <a:t>Visit </a:t>
            </a:r>
            <a:r>
              <a:rPr lang="en-US" dirty="0">
                <a:solidFill>
                  <a:schemeClr val="bg1"/>
                </a:solidFill>
                <a:latin typeface="Lato Light"/>
                <a:cs typeface="Lato Light"/>
                <a:hlinkClick r:id="rId6">
                  <a:extLst>
                    <a:ext uri="{A12FA001-AC4F-418D-AE19-62706E023703}">
                      <ahyp:hlinkClr xmlns:ahyp="http://schemas.microsoft.com/office/drawing/2018/hyperlinkcolor" val="tx"/>
                    </a:ext>
                  </a:extLst>
                </a:hlinkClick>
              </a:rPr>
              <a:t>applyISTS.com/tuition-discount-network</a:t>
            </a:r>
            <a:r>
              <a:rPr lang="en-US" dirty="0">
                <a:solidFill>
                  <a:schemeClr val="bg1"/>
                </a:solidFill>
                <a:latin typeface="Lato Light"/>
                <a:cs typeface="Lato Light"/>
              </a:rPr>
              <a:t> to see all schools in our network </a:t>
            </a:r>
            <a:br>
              <a:rPr lang="en-US" dirty="0">
                <a:solidFill>
                  <a:schemeClr val="bg1"/>
                </a:solidFill>
                <a:latin typeface="Lato Light"/>
                <a:cs typeface="Lato Light"/>
              </a:rPr>
            </a:br>
            <a:endParaRPr lang="en-US" sz="900" dirty="0">
              <a:solidFill>
                <a:schemeClr val="bg1"/>
              </a:solidFill>
              <a:latin typeface="Lato Light"/>
              <a:cs typeface="Lato Light"/>
            </a:endParaRPr>
          </a:p>
          <a:p>
            <a:pPr marL="285750" indent="-285750" hangingPunct="0">
              <a:buFont typeface="Arial" panose="020B0604020202020204" pitchFamily="34" charset="0"/>
              <a:buChar char="•"/>
            </a:pPr>
            <a:r>
              <a:rPr lang="en-US" dirty="0">
                <a:solidFill>
                  <a:schemeClr val="bg1"/>
                </a:solidFill>
                <a:latin typeface="Lato Light"/>
                <a:cs typeface="Lato Light"/>
              </a:rPr>
              <a:t>Share this link with your</a:t>
            </a:r>
            <a:r>
              <a:rPr lang="en-US" dirty="0">
                <a:solidFill>
                  <a:srgbClr val="FFFFFB"/>
                </a:solidFill>
                <a:latin typeface="Lato Light"/>
                <a:cs typeface="Lato Light"/>
              </a:rPr>
              <a:t> students or employees and encourage them to look for discounts</a:t>
            </a:r>
            <a:br>
              <a:rPr lang="en-US" dirty="0">
                <a:solidFill>
                  <a:srgbClr val="FFFFFB"/>
                </a:solidFill>
                <a:latin typeface="Lato Light"/>
                <a:cs typeface="Lato Light"/>
              </a:rPr>
            </a:br>
            <a:endParaRPr lang="en-US" sz="900" dirty="0">
              <a:solidFill>
                <a:srgbClr val="FFFFFB"/>
              </a:solidFill>
              <a:latin typeface="Lato Light"/>
              <a:cs typeface="Lato Light"/>
            </a:endParaRPr>
          </a:p>
          <a:p>
            <a:pPr marL="285750" indent="-285750" hangingPunct="0">
              <a:buFont typeface="Arial" panose="020B0604020202020204" pitchFamily="34" charset="0"/>
              <a:buChar char="•"/>
            </a:pPr>
            <a:r>
              <a:rPr lang="en-US" dirty="0">
                <a:solidFill>
                  <a:srgbClr val="FFFFFB"/>
                </a:solidFill>
                <a:latin typeface="Lato Light"/>
                <a:cs typeface="Lato Light"/>
              </a:rPr>
              <a:t>Request a new school for the network by contacting </a:t>
            </a:r>
            <a:r>
              <a:rPr lang="en-US" dirty="0">
                <a:solidFill>
                  <a:schemeClr val="bg1"/>
                </a:solidFill>
                <a:latin typeface="Lato Light"/>
                <a:cs typeface="Lato Light"/>
                <a:hlinkClick r:id="rId7">
                  <a:extLst>
                    <a:ext uri="{A12FA001-AC4F-418D-AE19-62706E023703}">
                      <ahyp:hlinkClr xmlns:ahyp="http://schemas.microsoft.com/office/drawing/2018/hyperlinkcolor" val="tx"/>
                    </a:ext>
                  </a:extLst>
                </a:hlinkClick>
              </a:rPr>
              <a:t>ISTS Account Management</a:t>
            </a:r>
            <a:endParaRPr lang="en-US" dirty="0">
              <a:solidFill>
                <a:schemeClr val="bg1"/>
              </a:solidFill>
              <a:latin typeface="Lato Light"/>
              <a:cs typeface="Lato Light"/>
            </a:endParaRPr>
          </a:p>
          <a:p>
            <a:pPr hangingPunct="0">
              <a:lnSpc>
                <a:spcPct val="108333"/>
              </a:lnSpc>
            </a:pPr>
            <a:endParaRPr lang="en-US" sz="1800" dirty="0">
              <a:solidFill>
                <a:srgbClr val="FFFFFB"/>
              </a:solidFill>
              <a:latin typeface="Lato Light"/>
              <a:ea typeface="+mn-ea"/>
              <a:cs typeface="Lato Light"/>
            </a:endParaRPr>
          </a:p>
        </p:txBody>
      </p:sp>
      <p:pic>
        <p:nvPicPr>
          <p:cNvPr id="4" name="Audio 3">
            <a:hlinkClick r:id="" action="ppaction://media"/>
            <a:extLst>
              <a:ext uri="{FF2B5EF4-FFF2-40B4-BE49-F238E27FC236}">
                <a16:creationId xmlns:a16="http://schemas.microsoft.com/office/drawing/2014/main" id="{79D1BF45-26F1-4F77-ADFC-A54540AC29F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46385316"/>
      </p:ext>
    </p:extLst>
  </p:cSld>
  <p:clrMapOvr>
    <a:masterClrMapping/>
  </p:clrMapOvr>
  <mc:AlternateContent xmlns:mc="http://schemas.openxmlformats.org/markup-compatibility/2006">
    <mc:Choice xmlns:p14="http://schemas.microsoft.com/office/powerpoint/2010/main" Requires="p14">
      <p:transition spd="slow" p14:dur="2000" advTm="67533"/>
    </mc:Choice>
    <mc:Fallback>
      <p:transition spd="slow" advTm="67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E3C40962-BA6A-43E4-97BA-511A9B90CF41}"/>
              </a:ext>
            </a:extLst>
          </p:cNvPr>
          <p:cNvSpPr>
            <a:spLocks noGrp="1"/>
          </p:cNvSpPr>
          <p:nvPr>
            <p:ph type="subTitle" idx="1"/>
          </p:nvPr>
        </p:nvSpPr>
        <p:spPr>
          <a:xfrm>
            <a:off x="7002130" y="4484691"/>
            <a:ext cx="4540440" cy="503167"/>
          </a:xfrm>
        </p:spPr>
        <p:txBody>
          <a:bodyPr>
            <a:normAutofit/>
          </a:bodyPr>
          <a:lstStyle/>
          <a:p>
            <a:r>
              <a:rPr lang="en-US" cap="none" dirty="0"/>
              <a:t>ClientSupport@applyISTS.com</a:t>
            </a:r>
          </a:p>
        </p:txBody>
      </p:sp>
      <p:pic>
        <p:nvPicPr>
          <p:cNvPr id="9" name="Picture Placeholder 9">
            <a:extLst>
              <a:ext uri="{FF2B5EF4-FFF2-40B4-BE49-F238E27FC236}">
                <a16:creationId xmlns:a16="http://schemas.microsoft.com/office/drawing/2014/main" id="{63493B9E-F6F8-4C0F-9706-CA547A8B2B3F}"/>
              </a:ext>
            </a:extLst>
          </p:cNvPr>
          <p:cNvPicPr>
            <a:picLocks noGrp="1" noChangeAspect="1"/>
          </p:cNvPicPr>
          <p:nvPr>
            <p:ph type="pic" sz="quarter" idx="10"/>
          </p:nvPr>
        </p:nvPicPr>
        <p:blipFill>
          <a:blip r:embed="rId5"/>
          <a:srcRect l="16667" r="16667"/>
          <a:stretch/>
        </p:blipFill>
        <p:spPr>
          <a:xfrm>
            <a:off x="710812" y="728545"/>
            <a:ext cx="5305661" cy="5305661"/>
          </a:xfrm>
          <a:noFill/>
        </p:spPr>
      </p:pic>
      <p:sp>
        <p:nvSpPr>
          <p:cNvPr id="7" name="Text Placeholder 6">
            <a:extLst>
              <a:ext uri="{FF2B5EF4-FFF2-40B4-BE49-F238E27FC236}">
                <a16:creationId xmlns:a16="http://schemas.microsoft.com/office/drawing/2014/main" id="{11FDFFBF-E125-47CF-AAE0-ACC45013CE38}"/>
              </a:ext>
            </a:extLst>
          </p:cNvPr>
          <p:cNvSpPr>
            <a:spLocks noGrp="1"/>
          </p:cNvSpPr>
          <p:nvPr>
            <p:ph type="body" sz="quarter" idx="11"/>
          </p:nvPr>
        </p:nvSpPr>
        <p:spPr>
          <a:xfrm>
            <a:off x="7002320" y="5012635"/>
            <a:ext cx="4533900" cy="503238"/>
          </a:xfrm>
        </p:spPr>
        <p:txBody>
          <a:bodyPr>
            <a:normAutofit/>
          </a:bodyPr>
          <a:lstStyle/>
          <a:p>
            <a:r>
              <a:rPr lang="en-US" sz="1500" cap="none">
                <a:hlinkClick r:id="rId6"/>
              </a:rPr>
              <a:t>www.applyISTS.com/tuition-discount-network/</a:t>
            </a:r>
            <a:endParaRPr lang="en-US" sz="1500" cap="none" dirty="0"/>
          </a:p>
        </p:txBody>
      </p:sp>
      <p:sp>
        <p:nvSpPr>
          <p:cNvPr id="6" name="Title 5">
            <a:extLst>
              <a:ext uri="{FF2B5EF4-FFF2-40B4-BE49-F238E27FC236}">
                <a16:creationId xmlns:a16="http://schemas.microsoft.com/office/drawing/2014/main" id="{95D612B9-68B9-4C9F-98FE-CEE07DB1F00D}"/>
              </a:ext>
            </a:extLst>
          </p:cNvPr>
          <p:cNvSpPr>
            <a:spLocks noGrp="1"/>
          </p:cNvSpPr>
          <p:nvPr>
            <p:ph type="title"/>
          </p:nvPr>
        </p:nvSpPr>
        <p:spPr>
          <a:xfrm>
            <a:off x="6469778" y="3429000"/>
            <a:ext cx="5011410" cy="651448"/>
          </a:xfrm>
        </p:spPr>
        <p:txBody>
          <a:bodyPr wrap="square" anchor="ctr">
            <a:normAutofit/>
          </a:bodyPr>
          <a:lstStyle/>
          <a:p>
            <a:r>
              <a:rPr lang="en-US" sz="3800"/>
              <a:t>Thank you</a:t>
            </a:r>
            <a:endParaRPr lang="en-US" sz="3800" dirty="0"/>
          </a:p>
        </p:txBody>
      </p:sp>
      <p:pic>
        <p:nvPicPr>
          <p:cNvPr id="2" name="Audio 1">
            <a:hlinkClick r:id="" action="ppaction://media"/>
            <a:extLst>
              <a:ext uri="{FF2B5EF4-FFF2-40B4-BE49-F238E27FC236}">
                <a16:creationId xmlns:a16="http://schemas.microsoft.com/office/drawing/2014/main" id="{1DD754E6-8F27-4F0F-B3D1-37960A333E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1498422"/>
      </p:ext>
    </p:extLst>
  </p:cSld>
  <p:clrMapOvr>
    <a:masterClrMapping/>
  </p:clrMapOvr>
  <mc:AlternateContent xmlns:mc="http://schemas.openxmlformats.org/markup-compatibility/2006">
    <mc:Choice xmlns:p14="http://schemas.microsoft.com/office/powerpoint/2010/main" Requires="p14">
      <p:transition spd="slow" p14:dur="2000" advTm="4421"/>
    </mc:Choice>
    <mc:Fallback>
      <p:transition spd="slow" advTm="4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09e04057-2ba3-434f-b9b0-768c9fbd01a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FA48A61B34C6F4486DA9F71935642CD" ma:contentTypeVersion="11" ma:contentTypeDescription="Create a new document." ma:contentTypeScope="" ma:versionID="f02a19740af3b02d2e899f3b0414ab70">
  <xsd:schema xmlns:xsd="http://www.w3.org/2001/XMLSchema" xmlns:xs="http://www.w3.org/2001/XMLSchema" xmlns:p="http://schemas.microsoft.com/office/2006/metadata/properties" xmlns:ns2="09e04057-2ba3-434f-b9b0-768c9fbd01ae" targetNamespace="http://schemas.microsoft.com/office/2006/metadata/properties" ma:root="true" ma:fieldsID="8d792f763cc81da0a84059ef6d9e5aae" ns2:_="">
    <xsd:import namespace="09e04057-2ba3-434f-b9b0-768c9fbd01a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e04057-2ba3-434f-b9b0-768c9fbd01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C07E3D-60A7-4F4E-8208-D9CCD01982CB}">
  <ds:schemaRefs>
    <ds:schemaRef ds:uri="http://schemas.microsoft.com/sharepoint/v3/contenttype/forms"/>
  </ds:schemaRefs>
</ds:datastoreItem>
</file>

<file path=customXml/itemProps2.xml><?xml version="1.0" encoding="utf-8"?>
<ds:datastoreItem xmlns:ds="http://schemas.openxmlformats.org/officeDocument/2006/customXml" ds:itemID="{CEA9B47F-3DD8-4645-81DC-B88780643C07}">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37B90DE7-DD50-4BD0-99B4-88C9210AAB35}"/>
</file>

<file path=docProps/app.xml><?xml version="1.0" encoding="utf-8"?>
<Properties xmlns="http://schemas.openxmlformats.org/officeDocument/2006/extended-properties" xmlns:vt="http://schemas.openxmlformats.org/officeDocument/2006/docPropsVTypes">
  <Template>Blue spheres presentation</Template>
  <TotalTime>326</TotalTime>
  <Words>595</Words>
  <Application>Microsoft Office PowerPoint</Application>
  <PresentationFormat>Widescreen</PresentationFormat>
  <Paragraphs>66</Paragraphs>
  <Slides>8</Slides>
  <Notes>8</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Corbel</vt:lpstr>
      <vt:lpstr>Lato Light</vt:lpstr>
      <vt:lpstr>Symbol</vt:lpstr>
      <vt:lpstr>Office Theme</vt:lpstr>
      <vt:lpstr>Tuition Discount Network</vt:lpstr>
      <vt:lpstr>What is the tuition discount network (TDN)?</vt:lpstr>
      <vt:lpstr> TDN PROGRAMS</vt:lpstr>
      <vt:lpstr>Industry Trends: 100% Tuition Grants</vt:lpstr>
      <vt:lpstr>Industry Trends: Micro-Credentials</vt:lpstr>
      <vt:lpstr>Industry Trends: Micro-Credentials</vt:lpstr>
      <vt:lpstr>takeaways &amp;  next steps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Carissa Miller</dc:creator>
  <cp:lastModifiedBy>Alexandria Fisher</cp:lastModifiedBy>
  <cp:revision>25</cp:revision>
  <dcterms:created xsi:type="dcterms:W3CDTF">2021-07-09T13:48:38Z</dcterms:created>
  <dcterms:modified xsi:type="dcterms:W3CDTF">2021-07-15T20:01:58Z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0x010100EFA48A61B34C6F4486DA9F71935642CD</vt:lpwstr>
  </property>
</Properties>
</file>